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35" r:id="rId3"/>
    <p:sldId id="290" r:id="rId4"/>
    <p:sldId id="301" r:id="rId5"/>
    <p:sldId id="314" r:id="rId6"/>
    <p:sldId id="313" r:id="rId7"/>
    <p:sldId id="264" r:id="rId8"/>
    <p:sldId id="315" r:id="rId9"/>
    <p:sldId id="273" r:id="rId10"/>
    <p:sldId id="303" r:id="rId11"/>
    <p:sldId id="304" r:id="rId12"/>
    <p:sldId id="305" r:id="rId13"/>
    <p:sldId id="307" r:id="rId14"/>
    <p:sldId id="308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2" r:id="rId31"/>
    <p:sldId id="333" r:id="rId32"/>
    <p:sldId id="334" r:id="rId33"/>
  </p:sldIdLst>
  <p:sldSz cx="9144000" cy="6858000" type="screen4x3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Borg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4A6"/>
    <a:srgbClr val="003300"/>
    <a:srgbClr val="98B5D8"/>
    <a:srgbClr val="F2F2F2"/>
    <a:srgbClr val="003399"/>
    <a:srgbClr val="336699"/>
    <a:srgbClr val="3333FF"/>
    <a:srgbClr val="0033C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346" autoAdjust="0"/>
    <p:restoredTop sz="77240" autoAdjust="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AE88-8DD7-4E71-BDF9-E3D6766B2694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0F496-27C9-494F-B999-FE1ACD5B99A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… för personer med kognitiva funktionsnedsättningar.</a:t>
            </a:r>
          </a:p>
          <a:p>
            <a:endParaRPr lang="sv-SE" dirty="0" smtClean="0"/>
          </a:p>
          <a:p>
            <a:r>
              <a:rPr lang="sv-SE" dirty="0" smtClean="0"/>
              <a:t>Medverka till att tillgängligheten till elektronisk kommunikation förbättras.</a:t>
            </a:r>
          </a:p>
          <a:p>
            <a:endParaRPr lang="sv-SE" dirty="0" smtClean="0"/>
          </a:p>
          <a:p>
            <a:r>
              <a:rPr lang="sv-SE" dirty="0" smtClean="0"/>
              <a:t>Detta skall ske genom att skapa förutsättningar för evidensbaserat arbete kring frågor om kognitiv tillgänglighet och standardisering.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32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att ta emot, tillgodogöra sig och sända information behöver man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begripa innehållet samt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begripa och hantera eller interagera med användargränssnitten.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kommer därför studera både begriplighet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interaktion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Förankrad</a:t>
            </a:r>
            <a:r>
              <a:rPr lang="sv-SE" baseline="0" dirty="0" smtClean="0"/>
              <a:t> i näringslivet:</a:t>
            </a:r>
          </a:p>
          <a:p>
            <a:r>
              <a:rPr lang="sv-SE" dirty="0" err="1" smtClean="0"/>
              <a:t>FunkaNu</a:t>
            </a:r>
            <a:r>
              <a:rPr lang="sv-SE" dirty="0" smtClean="0"/>
              <a:t>, </a:t>
            </a:r>
            <a:r>
              <a:rPr lang="sv-SE" dirty="0" err="1" smtClean="0"/>
              <a:t>Ergolab</a:t>
            </a:r>
            <a:r>
              <a:rPr lang="sv-SE" dirty="0" smtClean="0"/>
              <a:t> AB, Abilia AB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Hur har vi tänkt täcka in elektronisk</a:t>
            </a:r>
            <a:r>
              <a:rPr lang="sv-SE" baseline="0" dirty="0" smtClean="0"/>
              <a:t> kommunikation?</a:t>
            </a:r>
          </a:p>
          <a:p>
            <a:endParaRPr lang="sv-SE" baseline="0" dirty="0" smtClean="0"/>
          </a:p>
          <a:p>
            <a:r>
              <a:rPr lang="sv-SE" baseline="0" dirty="0" smtClean="0"/>
              <a:t>Datorer, surfplattor, smarta telefoner, mobiltelefoner, smart-TV, smarta hem, etc.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Ett utkast av studieprotokollet för hur kunskapsöversikten skall genomföras har tagits fram.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0F496-27C9-494F-B999-FE1ACD5B99A9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290" name="Picture 2" descr="KTH:s logoty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4" y="343693"/>
            <a:ext cx="781050" cy="7810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346646"/>
            <a:ext cx="6779096" cy="63408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6779096" cy="525658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defRPr sz="2400"/>
            </a:lvl2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1475656" cy="6858000"/>
          </a:xfrm>
          <a:prstGeom prst="rect">
            <a:avLst/>
          </a:prstGeom>
          <a:solidFill>
            <a:srgbClr val="1954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2" descr="KTH:s logoty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24" y="5744293"/>
            <a:ext cx="781050" cy="781051"/>
          </a:xfrm>
          <a:prstGeom prst="rect">
            <a:avLst/>
          </a:prstGeom>
          <a:noFill/>
        </p:spPr>
      </p:pic>
      <p:sp>
        <p:nvSpPr>
          <p:cNvPr id="9" name="textruta 8"/>
          <p:cNvSpPr txBox="1"/>
          <p:nvPr userDrawn="1"/>
        </p:nvSpPr>
        <p:spPr>
          <a:xfrm>
            <a:off x="-11875" y="334397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noProof="0" dirty="0" smtClean="0">
                <a:solidFill>
                  <a:schemeClr val="bg1">
                    <a:lumMod val="95000"/>
                  </a:schemeClr>
                </a:solidFill>
              </a:rPr>
              <a:t>Kognitiv tillgänglighet</a:t>
            </a:r>
            <a:endParaRPr lang="sv-SE" b="1" noProof="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119379" y="1100994"/>
            <a:ext cx="1224136" cy="0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CB7B-BB05-4BB5-B3D8-1200DF7760A5}" type="datetimeFigureOut">
              <a:rPr lang="sv-SE" smtClean="0"/>
              <a:pPr/>
              <a:t>2013-09-15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94C3-0378-44D9-8D58-45961CA7CA2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cid:355e658b-db98-49c0-a3ec-a58a34ac9b53@artoo.loc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cid:36f4391e-4de8-400e-bb36-fdbff2a74594@artoo.loca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cid:4f60e091-d540-48a1-af62-66234b5e9776@artoo.loc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cid:aa14abbf-f3f5-4d13-91c7-46aead32455e@artoo.loca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r>
              <a:rPr lang="sv-SE" sz="4800" dirty="0" smtClean="0">
                <a:solidFill>
                  <a:schemeClr val="bg1">
                    <a:lumMod val="95000"/>
                  </a:schemeClr>
                </a:solidFill>
              </a:rPr>
              <a:t>Kognitiv tillgänglighet till elektronisk kommunikation</a:t>
            </a:r>
            <a:endParaRPr lang="sv-SE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462264"/>
            <a:ext cx="6400800" cy="910952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bg1">
                    <a:lumMod val="95000"/>
                  </a:schemeClr>
                </a:solidFill>
              </a:rPr>
              <a:t>En kunskapsöversikt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Dataextrahering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3672408" cy="5256584"/>
          </a:xfrm>
        </p:spPr>
        <p:txBody>
          <a:bodyPr>
            <a:normAutofit/>
          </a:bodyPr>
          <a:lstStyle/>
          <a:p>
            <a:r>
              <a:rPr lang="sv-SE" dirty="0" smtClean="0"/>
              <a:t>Syfte</a:t>
            </a:r>
          </a:p>
          <a:p>
            <a:r>
              <a:rPr lang="sv-SE" dirty="0" smtClean="0"/>
              <a:t>Studied</a:t>
            </a:r>
            <a:r>
              <a:rPr lang="sv-SE" dirty="0" smtClean="0"/>
              <a:t>esign</a:t>
            </a:r>
          </a:p>
          <a:p>
            <a:r>
              <a:rPr lang="sv-SE" dirty="0" smtClean="0"/>
              <a:t>Metod</a:t>
            </a:r>
          </a:p>
          <a:p>
            <a:r>
              <a:rPr lang="sv-SE" dirty="0" smtClean="0"/>
              <a:t>Deltagare</a:t>
            </a:r>
          </a:p>
          <a:p>
            <a:pPr lvl="1"/>
            <a:r>
              <a:rPr lang="sv-SE" sz="2800" dirty="0" smtClean="0"/>
              <a:t>Antal</a:t>
            </a:r>
          </a:p>
          <a:p>
            <a:pPr lvl="1"/>
            <a:r>
              <a:rPr lang="sv-SE" sz="2800" dirty="0" err="1" smtClean="0"/>
              <a:t>Funktions-nedsättning</a:t>
            </a:r>
            <a:endParaRPr lang="sv-SE" sz="2800" dirty="0" smtClean="0"/>
          </a:p>
          <a:p>
            <a:pPr lvl="1"/>
            <a:r>
              <a:rPr lang="sv-SE" sz="2800" dirty="0" smtClean="0"/>
              <a:t>Ålder</a:t>
            </a:r>
          </a:p>
          <a:p>
            <a:pPr lvl="1"/>
            <a:r>
              <a:rPr lang="sv-SE" sz="2800" dirty="0" smtClean="0"/>
              <a:t>Kön</a:t>
            </a:r>
            <a:endParaRPr lang="sv-SE" dirty="0" smtClean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5796136" y="1268760"/>
            <a:ext cx="3312368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sv-SE" sz="3200" dirty="0" smtClean="0"/>
              <a:t>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Miljö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eller utrustning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 av kommunikation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Utfallsmått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v-SE" sz="3200" dirty="0" smtClean="0"/>
              <a:t>Resultat</a:t>
            </a: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Metod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assessment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52120" y="1268760"/>
            <a:ext cx="2664296" cy="5256584"/>
          </a:xfrm>
        </p:spPr>
        <p:txBody>
          <a:bodyPr>
            <a:normAutofit/>
          </a:bodyPr>
          <a:lstStyle/>
          <a:p>
            <a:r>
              <a:rPr lang="en-US" i="1" dirty="0" smtClean="0"/>
              <a:t>Objective</a:t>
            </a:r>
          </a:p>
          <a:p>
            <a:r>
              <a:rPr lang="en-US" i="1" dirty="0" smtClean="0"/>
              <a:t>Background</a:t>
            </a:r>
          </a:p>
          <a:p>
            <a:r>
              <a:rPr lang="en-US" i="1" dirty="0" smtClean="0"/>
              <a:t>Design</a:t>
            </a:r>
          </a:p>
          <a:p>
            <a:r>
              <a:rPr lang="en-US" i="1" dirty="0" smtClean="0"/>
              <a:t>Methods</a:t>
            </a:r>
          </a:p>
          <a:p>
            <a:r>
              <a:rPr lang="en-US" i="1" dirty="0" smtClean="0"/>
              <a:t>Data</a:t>
            </a:r>
          </a:p>
          <a:p>
            <a:r>
              <a:rPr lang="en-US" i="1" dirty="0" smtClean="0"/>
              <a:t>Findings</a:t>
            </a:r>
          </a:p>
          <a:p>
            <a:r>
              <a:rPr lang="en-US" i="1" dirty="0" smtClean="0"/>
              <a:t>Discussion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1907704" y="1268760"/>
            <a:ext cx="309634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items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score 20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Rating</a:t>
            </a: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A (17-20): 12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(11-16): 16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C (0-10): 3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Rak 6"/>
          <p:cNvCxnSpPr/>
          <p:nvPr/>
        </p:nvCxnSpPr>
        <p:spPr>
          <a:xfrm>
            <a:off x="5076056" y="1412776"/>
            <a:ext cx="0" cy="4752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H="1">
            <a:off x="1907704" y="2924944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Metod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Studied</a:t>
            </a:r>
            <a:r>
              <a:rPr lang="sv-SE" dirty="0" smtClean="0"/>
              <a:t>esign och länder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700808"/>
            <a:ext cx="6912768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sz="2400" b="1" dirty="0" smtClean="0"/>
              <a:t>Design:</a:t>
            </a:r>
            <a:r>
              <a:rPr lang="sv-SE" sz="2400" dirty="0" smtClean="0"/>
              <a:t> 17 kvantitativa, 6 kvalitativa, 6 mixed</a:t>
            </a:r>
            <a:endParaRPr lang="sv-SE" sz="2400" dirty="0" smtClean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907704" y="2708920"/>
          <a:ext cx="6336704" cy="318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52128"/>
              </a:tblGrid>
              <a:tr h="529208">
                <a:tc>
                  <a:txBody>
                    <a:bodyPr/>
                    <a:lstStyle/>
                    <a:p>
                      <a:r>
                        <a:rPr lang="sv-SE" sz="2400" b="1" noProof="0" smtClean="0">
                          <a:solidFill>
                            <a:schemeClr val="tx1"/>
                          </a:solidFill>
                        </a:rPr>
                        <a:t>Länder</a:t>
                      </a:r>
                      <a:endParaRPr lang="sv-SE" sz="24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noProof="0" smtClean="0">
                          <a:solidFill>
                            <a:schemeClr val="tx1"/>
                          </a:solidFill>
                        </a:rPr>
                        <a:t>Artiklar</a:t>
                      </a:r>
                      <a:endParaRPr lang="sv-SE" sz="24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USA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Storbritannien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Spanien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Frankrike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Belgien, Finland, Tyskland, Israel, Italien, Japan, Nederländerna,</a:t>
                      </a:r>
                      <a:r>
                        <a:rPr lang="sv-SE" sz="2400" baseline="0" noProof="0" smtClean="0">
                          <a:solidFill>
                            <a:schemeClr val="tx1"/>
                          </a:solidFill>
                        </a:rPr>
                        <a:t> Norge, </a:t>
                      </a:r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Taiwan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Funktionsnedsättningar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907704" y="1556793"/>
          <a:ext cx="63367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224136"/>
              </a:tblGrid>
              <a:tr h="391351">
                <a:tc>
                  <a:txBody>
                    <a:bodyPr/>
                    <a:lstStyle/>
                    <a:p>
                      <a:r>
                        <a:rPr lang="sv-SE" sz="2400" b="1" noProof="0" dirty="0" smtClean="0">
                          <a:solidFill>
                            <a:schemeClr val="tx1"/>
                          </a:solidFill>
                        </a:rPr>
                        <a:t>Diagnoser</a:t>
                      </a:r>
                      <a:endParaRPr lang="sv-SE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noProof="0" smtClean="0">
                          <a:solidFill>
                            <a:schemeClr val="tx1"/>
                          </a:solidFill>
                        </a:rPr>
                        <a:t>Artiklar</a:t>
                      </a:r>
                      <a:endParaRPr lang="sv-SE" sz="24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351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Utvecklingsstörning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351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Dyslexi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351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Afasi, Kognitivt funktionshinder 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351">
                <a:tc>
                  <a:txBody>
                    <a:bodyPr/>
                    <a:lstStyle/>
                    <a:p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Demens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Förvärvad hjärnskada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2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ADHD, Autism, Depression, Inlärningssvårigheter, Schizofreni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r"/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346646"/>
            <a:ext cx="7056784" cy="63408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Kommunikation eller interaktion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907704" y="1556792"/>
          <a:ext cx="63367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1152128"/>
              </a:tblGrid>
              <a:tr h="328272">
                <a:tc>
                  <a:txBody>
                    <a:bodyPr/>
                    <a:lstStyle/>
                    <a:p>
                      <a:r>
                        <a:rPr lang="sv-SE" sz="2400" b="1" noProof="0" dirty="0" smtClean="0">
                          <a:solidFill>
                            <a:schemeClr val="tx1"/>
                          </a:solidFill>
                        </a:rPr>
                        <a:t>Kommunikation eller interaktion</a:t>
                      </a:r>
                      <a:endParaRPr lang="sv-SE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b="1" noProof="0" dirty="0" smtClean="0">
                          <a:solidFill>
                            <a:schemeClr val="tx1"/>
                          </a:solidFill>
                        </a:rPr>
                        <a:t>Artiklar</a:t>
                      </a:r>
                      <a:endParaRPr lang="sv-SE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272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Internet, Läsa</a:t>
                      </a:r>
                      <a:r>
                        <a:rPr lang="sv-SE" sz="2400" baseline="0" noProof="0" dirty="0" smtClean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ext på skärm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272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E-post, </a:t>
                      </a:r>
                      <a:r>
                        <a:rPr lang="sv-SE" sz="2400" noProof="0" dirty="0" err="1" smtClean="0">
                          <a:solidFill>
                            <a:schemeClr val="tx1"/>
                          </a:solidFill>
                        </a:rPr>
                        <a:t>Multimediagränssnitt</a:t>
                      </a:r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, Telefon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272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Chat, Hantera apparat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v-SE" sz="24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8272">
                <a:tc>
                  <a:txBody>
                    <a:bodyPr/>
                    <a:lstStyle/>
                    <a:p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Bilder, Interaktiv tv, Lägga</a:t>
                      </a:r>
                      <a:r>
                        <a:rPr lang="sv-SE" sz="2400" baseline="0" noProof="0" dirty="0" smtClean="0">
                          <a:solidFill>
                            <a:schemeClr val="tx1"/>
                          </a:solidFill>
                        </a:rPr>
                        <a:t> in information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2400" noProof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v-SE" sz="24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Internet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Webbläsare, utvecklingsstörning</a:t>
            </a:r>
            <a:endParaRPr lang="sv-SE" dirty="0" smtClean="0"/>
          </a:p>
          <a:p>
            <a:pPr marL="324000" indent="-324000"/>
            <a:r>
              <a:rPr lang="sv-SE" dirty="0" smtClean="0"/>
              <a:t>Få knappar och funktioner</a:t>
            </a:r>
          </a:p>
          <a:p>
            <a:pPr marL="324000" indent="-324000"/>
            <a:r>
              <a:rPr lang="sv-SE" dirty="0" smtClean="0"/>
              <a:t>Självinstruerande knappar</a:t>
            </a:r>
          </a:p>
          <a:p>
            <a:pPr marL="324000" indent="-324000"/>
            <a:r>
              <a:rPr lang="sv-SE" dirty="0" smtClean="0"/>
              <a:t>Talar om troligt nästa steg</a:t>
            </a:r>
          </a:p>
          <a:p>
            <a:pPr marL="324000" indent="-324000"/>
            <a:r>
              <a:rPr lang="sv-SE" dirty="0" smtClean="0"/>
              <a:t>Läser upp markerade ord och meningar</a:t>
            </a:r>
          </a:p>
          <a:p>
            <a:pPr marL="324000" indent="-324000"/>
            <a:r>
              <a:rPr lang="sv-SE" dirty="0" smtClean="0"/>
              <a:t>Visar bilder till ord och meningar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231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Chu</a:t>
            </a:r>
            <a:r>
              <a:rPr lang="sv-SE" dirty="0" smtClean="0"/>
              <a:t> 2002, Davies 2001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Internet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 lnSpcReduction="10000"/>
          </a:bodyPr>
          <a:lstStyle/>
          <a:p>
            <a:pPr marL="324000" indent="-324000">
              <a:buNone/>
            </a:pPr>
            <a:r>
              <a:rPr lang="sv-SE" dirty="0" smtClean="0"/>
              <a:t>Webbplatser, utvecklingsstörning</a:t>
            </a:r>
            <a:endParaRPr lang="sv-SE" dirty="0" smtClean="0"/>
          </a:p>
          <a:p>
            <a:pPr marL="324000" indent="-324000"/>
            <a:r>
              <a:rPr lang="sv-SE" dirty="0" smtClean="0"/>
              <a:t>Sidor fyller skärmen; ingen scrollning</a:t>
            </a:r>
          </a:p>
          <a:p>
            <a:pPr marL="324000" indent="-324000"/>
            <a:r>
              <a:rPr lang="sv-SE" dirty="0" smtClean="0"/>
              <a:t>Webbläsarens meny och knappar dolda</a:t>
            </a:r>
          </a:p>
          <a:p>
            <a:pPr marL="324000" indent="-324000"/>
            <a:r>
              <a:rPr lang="sv-SE" dirty="0" smtClean="0"/>
              <a:t>Bakåt- och hemknapp på webbsidorna</a:t>
            </a:r>
          </a:p>
          <a:p>
            <a:pPr marL="324000" indent="-324000"/>
            <a:r>
              <a:rPr lang="sv-SE" dirty="0" smtClean="0"/>
              <a:t>Beskrivande text längst upp </a:t>
            </a:r>
          </a:p>
          <a:p>
            <a:pPr marL="324000" indent="-324000"/>
            <a:r>
              <a:rPr lang="sv-SE" dirty="0" smtClean="0"/>
              <a:t>Ljudinstruktioner</a:t>
            </a:r>
          </a:p>
          <a:p>
            <a:pPr marL="324000" indent="-324000"/>
            <a:r>
              <a:rPr lang="sv-SE" dirty="0" smtClean="0"/>
              <a:t>Bildstöd för val</a:t>
            </a:r>
          </a:p>
          <a:p>
            <a:pPr marL="324000" indent="-324000"/>
            <a:r>
              <a:rPr lang="sv-SE" dirty="0" smtClean="0"/>
              <a:t>Strukturerad, stegvis navigering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2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Sevilla 2007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Internet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Webbplatser, utvecklingsstörning</a:t>
            </a:r>
            <a:endParaRPr lang="sv-SE" dirty="0" smtClean="0"/>
          </a:p>
          <a:p>
            <a:pPr marL="324000" indent="-324000"/>
            <a:r>
              <a:rPr lang="sv-SE" dirty="0" smtClean="0"/>
              <a:t>Kunde inte använda två webbplatser som uppfyllde högsta kravnivån i tillgänglighetsstandarden WCAG 1.0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Small 2005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E-post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E-postprogram, afasi</a:t>
            </a:r>
            <a:endParaRPr lang="sv-SE" dirty="0" smtClean="0"/>
          </a:p>
          <a:p>
            <a:pPr marL="324000" indent="-324000"/>
            <a:r>
              <a:rPr lang="sv-SE" dirty="0" smtClean="0"/>
              <a:t>Färdiga meningar och fraser att välja från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Mahmud 2011</a:t>
            </a:r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84984"/>
            <a:ext cx="6516216" cy="27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E-post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E-postprogram, förvärvad hjärnskada</a:t>
            </a:r>
            <a:endParaRPr lang="sv-SE" dirty="0" smtClean="0"/>
          </a:p>
          <a:p>
            <a:pPr marL="324000" indent="-324000"/>
            <a:r>
              <a:rPr lang="sv-SE" dirty="0" smtClean="0"/>
              <a:t>Inte själva kunna stänga av</a:t>
            </a:r>
          </a:p>
          <a:p>
            <a:pPr marL="324000" indent="-324000"/>
            <a:r>
              <a:rPr lang="sv-SE" dirty="0" smtClean="0"/>
              <a:t>Stödpersoner hanterar kontakter</a:t>
            </a:r>
          </a:p>
          <a:p>
            <a:pPr marL="324000" indent="-324000"/>
            <a:r>
              <a:rPr lang="sv-SE" dirty="0" smtClean="0"/>
              <a:t>Adressbok med bilder</a:t>
            </a:r>
          </a:p>
          <a:p>
            <a:pPr marL="324000" indent="-324000"/>
            <a:r>
              <a:rPr lang="sv-SE" dirty="0" smtClean="0"/>
              <a:t>Senast mottagna meddelandet i övre fönstret</a:t>
            </a:r>
          </a:p>
          <a:p>
            <a:pPr marL="324000" indent="-324000"/>
            <a:r>
              <a:rPr lang="sv-SE" dirty="0" smtClean="0"/>
              <a:t>Nedre fönstret för att skriva svar</a:t>
            </a:r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Sohlberg 2005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672408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Syfte</a:t>
            </a: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Organisation</a:t>
            </a: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Metod</a:t>
            </a: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Resultat</a:t>
            </a: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Slutsatser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Chat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 lnSpcReduction="10000"/>
          </a:bodyPr>
          <a:lstStyle/>
          <a:p>
            <a:pPr marL="324000" indent="-324000">
              <a:buNone/>
            </a:pPr>
            <a:r>
              <a:rPr lang="sv-SE" dirty="0" err="1" smtClean="0"/>
              <a:t>Videochat</a:t>
            </a:r>
            <a:r>
              <a:rPr lang="sv-SE" dirty="0" smtClean="0"/>
              <a:t>, afasi</a:t>
            </a:r>
            <a:endParaRPr lang="sv-SE" dirty="0" smtClean="0"/>
          </a:p>
          <a:p>
            <a:pPr marL="324000" indent="-324000"/>
            <a:r>
              <a:rPr lang="sv-SE" dirty="0" smtClean="0"/>
              <a:t>Stödverktyg</a:t>
            </a:r>
          </a:p>
          <a:p>
            <a:pPr marL="724050" lvl="1" indent="-324000"/>
            <a:r>
              <a:rPr lang="sv-SE" sz="3200" dirty="0" smtClean="0"/>
              <a:t>Ja, Nej, Förstår inte</a:t>
            </a:r>
          </a:p>
          <a:p>
            <a:pPr marL="724050" lvl="1" indent="-324000"/>
            <a:r>
              <a:rPr lang="sv-SE" sz="3200" dirty="0" smtClean="0"/>
              <a:t>Textruta</a:t>
            </a:r>
          </a:p>
          <a:p>
            <a:pPr marL="724050" lvl="1" indent="-324000"/>
            <a:r>
              <a:rPr lang="sv-SE" sz="3200" dirty="0" smtClean="0"/>
              <a:t>Karta</a:t>
            </a:r>
          </a:p>
          <a:p>
            <a:pPr marL="724050" lvl="1" indent="-324000"/>
            <a:r>
              <a:rPr lang="sv-SE" sz="3200" dirty="0" smtClean="0"/>
              <a:t>Klocka</a:t>
            </a:r>
          </a:p>
          <a:p>
            <a:pPr marL="724050" lvl="1" indent="-324000"/>
            <a:r>
              <a:rPr lang="sv-SE" sz="3200" dirty="0" smtClean="0"/>
              <a:t>Kalender</a:t>
            </a:r>
          </a:p>
          <a:p>
            <a:pPr marL="724050" lvl="1" indent="-324000"/>
            <a:r>
              <a:rPr lang="sv-SE" sz="3200" dirty="0" smtClean="0"/>
              <a:t>Siffror</a:t>
            </a:r>
          </a:p>
          <a:p>
            <a:pPr marL="724050" lvl="1" indent="-324000"/>
            <a:r>
              <a:rPr lang="sv-SE" sz="3200" dirty="0" smtClean="0"/>
              <a:t>Skala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63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Kuwabara</a:t>
            </a:r>
            <a:r>
              <a:rPr lang="sv-SE" dirty="0" smtClean="0"/>
              <a:t> 2009</a:t>
            </a:r>
            <a:endParaRPr lang="sv-SE" dirty="0"/>
          </a:p>
        </p:txBody>
      </p:sp>
      <p:pic>
        <p:nvPicPr>
          <p:cNvPr id="7" name="Bildobjekt 6" descr="cid:355e658b-db98-49c0-a3ec-a58a34ac9b53@artoo.local"/>
          <p:cNvPicPr/>
          <p:nvPr/>
        </p:nvPicPr>
        <p:blipFill>
          <a:blip r:embed="rId3" r:link="rId4" cstate="print"/>
          <a:srcRect l="4005" t="5445" r="4425" b="21188"/>
          <a:stretch>
            <a:fillRect/>
          </a:stretch>
        </p:blipFill>
        <p:spPr bwMode="auto">
          <a:xfrm>
            <a:off x="4283968" y="3356992"/>
            <a:ext cx="478802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ak pil 8"/>
          <p:cNvCxnSpPr/>
          <p:nvPr/>
        </p:nvCxnSpPr>
        <p:spPr>
          <a:xfrm>
            <a:off x="3851920" y="4293096"/>
            <a:ext cx="360040" cy="0"/>
          </a:xfrm>
          <a:prstGeom prst="straightConnector1">
            <a:avLst/>
          </a:prstGeom>
          <a:ln w="38100">
            <a:solidFill>
              <a:srgbClr val="1954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>
            <a:off x="3851920" y="5877272"/>
            <a:ext cx="360040" cy="0"/>
          </a:xfrm>
          <a:prstGeom prst="straightConnector1">
            <a:avLst/>
          </a:prstGeom>
          <a:ln w="38100">
            <a:solidFill>
              <a:srgbClr val="1954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Chat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Chat, kognitiva funktionshinder</a:t>
            </a:r>
            <a:endParaRPr lang="sv-SE" dirty="0" smtClean="0"/>
          </a:p>
          <a:p>
            <a:pPr marL="324000" indent="-324000"/>
            <a:r>
              <a:rPr lang="sv-SE" dirty="0" smtClean="0"/>
              <a:t>Symboler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26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Keskinen 2012, Tuset 2010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534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Telefon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err="1" smtClean="0"/>
              <a:t>Smartph</a:t>
            </a:r>
            <a:r>
              <a:rPr lang="sv-SE" dirty="0" err="1" smtClean="0"/>
              <a:t>one</a:t>
            </a:r>
            <a:r>
              <a:rPr lang="sv-SE" dirty="0" smtClean="0"/>
              <a:t>, kognitiva funktionshinder</a:t>
            </a:r>
            <a:endParaRPr lang="sv-SE" dirty="0" smtClean="0"/>
          </a:p>
          <a:p>
            <a:pPr marL="324000" indent="-324000"/>
            <a:r>
              <a:rPr lang="sv-SE" dirty="0" smtClean="0"/>
              <a:t>Bilder</a:t>
            </a:r>
          </a:p>
          <a:p>
            <a:pPr marL="324000" indent="-324000"/>
            <a:r>
              <a:rPr lang="sv-SE" sz="3200" dirty="0" smtClean="0"/>
              <a:t>Ljudstöd</a:t>
            </a:r>
          </a:p>
          <a:p>
            <a:pPr marL="324000" indent="-324000"/>
            <a:r>
              <a:rPr lang="sv-SE" dirty="0" smtClean="0"/>
              <a:t>Få knappar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234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Stock 2006, Stock 2008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093" y="2127547"/>
            <a:ext cx="3651307" cy="439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Telefon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Mobiltelefon</a:t>
            </a:r>
            <a:r>
              <a:rPr lang="sv-SE" dirty="0" smtClean="0"/>
              <a:t>, kognitiva funktionshinder</a:t>
            </a:r>
            <a:endParaRPr lang="sv-SE" dirty="0" smtClean="0"/>
          </a:p>
          <a:p>
            <a:pPr marL="324000" indent="-324000"/>
            <a:r>
              <a:rPr lang="sv-SE" dirty="0" smtClean="0"/>
              <a:t>Vika upp</a:t>
            </a:r>
          </a:p>
          <a:p>
            <a:pPr marL="324000" indent="-324000"/>
            <a:r>
              <a:rPr lang="sv-SE" dirty="0" smtClean="0"/>
              <a:t>Bilder på kontakterna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Sesto 2008</a:t>
            </a:r>
            <a:endParaRPr lang="sv-SE" dirty="0"/>
          </a:p>
        </p:txBody>
      </p:sp>
      <p:pic>
        <p:nvPicPr>
          <p:cNvPr id="7" name="Bildobjekt 6" descr="cid:36f4391e-4de8-400e-bb36-fdbff2a74594@artoo.local"/>
          <p:cNvPicPr/>
          <p:nvPr/>
        </p:nvPicPr>
        <p:blipFill>
          <a:blip r:embed="rId3" r:link="rId4" cstate="print"/>
          <a:srcRect t="5385" b="2692"/>
          <a:stretch>
            <a:fillRect/>
          </a:stretch>
        </p:blipFill>
        <p:spPr bwMode="auto">
          <a:xfrm>
            <a:off x="3452399" y="3284984"/>
            <a:ext cx="3999921" cy="327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cid:4f60e091-d540-48a1-af62-66234b5e9776@artoo.local"/>
          <p:cNvPicPr/>
          <p:nvPr/>
        </p:nvPicPr>
        <p:blipFill>
          <a:blip r:embed="rId3" r:link="rId4" cstate="print"/>
          <a:srcRect t="9326" b="6746"/>
          <a:stretch>
            <a:fillRect/>
          </a:stretch>
        </p:blipFill>
        <p:spPr bwMode="auto">
          <a:xfrm>
            <a:off x="3131840" y="3356992"/>
            <a:ext cx="460851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Tv</a:t>
            </a:r>
            <a:r>
              <a:rPr lang="sv-SE" dirty="0" smtClean="0"/>
              <a:t>, demens</a:t>
            </a:r>
            <a:endParaRPr lang="sv-SE" dirty="0" smtClean="0"/>
          </a:p>
          <a:p>
            <a:pPr marL="324000" indent="-324000"/>
            <a:r>
              <a:rPr lang="sv-SE" dirty="0" err="1" smtClean="0"/>
              <a:t>Avatar</a:t>
            </a:r>
            <a:endParaRPr lang="sv-SE" dirty="0" smtClean="0"/>
          </a:p>
          <a:p>
            <a:pPr marL="324000" indent="-324000"/>
            <a:r>
              <a:rPr lang="sv-SE" sz="3200" dirty="0" smtClean="0"/>
              <a:t>Enkel fjärrkontroll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51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Carrasco 2008</a:t>
            </a:r>
            <a:endParaRPr lang="sv-SE" dirty="0"/>
          </a:p>
        </p:txBody>
      </p:sp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Bilder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 lnSpcReduction="10000"/>
          </a:bodyPr>
          <a:lstStyle/>
          <a:p>
            <a:pPr marL="324000" indent="-324000">
              <a:buNone/>
            </a:pPr>
            <a:r>
              <a:rPr lang="sv-SE" dirty="0" smtClean="0"/>
              <a:t>Ikoner och bilder</a:t>
            </a:r>
            <a:r>
              <a:rPr lang="sv-SE" dirty="0" smtClean="0"/>
              <a:t>, afasi</a:t>
            </a:r>
            <a:endParaRPr lang="sv-SE" dirty="0" smtClean="0"/>
          </a:p>
          <a:p>
            <a:pPr marL="324000" indent="-324000"/>
            <a:r>
              <a:rPr lang="sv-SE" dirty="0" smtClean="0"/>
              <a:t>Bäst förståelse av ikoner vid låg eller medelhög kognitiv nivå</a:t>
            </a:r>
          </a:p>
          <a:p>
            <a:pPr marL="324000" indent="-324000"/>
            <a:r>
              <a:rPr lang="sv-SE" sz="3200" dirty="0" smtClean="0"/>
              <a:t>Bäst förståelse av bilder vid hög kognitiv nivå</a:t>
            </a:r>
          </a:p>
          <a:p>
            <a:pPr marL="324000" indent="-324000"/>
            <a:r>
              <a:rPr lang="sv-SE" sz="3200" dirty="0" smtClean="0"/>
              <a:t>Snabbast med ikoner vid låg kognitiv nivå</a:t>
            </a:r>
          </a:p>
          <a:p>
            <a:pPr marL="324000" indent="-324000"/>
            <a:r>
              <a:rPr lang="sv-SE" dirty="0" smtClean="0"/>
              <a:t>Snabbast med bilder vid högre kognitiva nivåer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 2009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907704" y="4869160"/>
            <a:ext cx="3312368" cy="72008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Text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 lnSpcReduction="10000"/>
          </a:bodyPr>
          <a:lstStyle/>
          <a:p>
            <a:pPr marL="324000" indent="-324000">
              <a:buNone/>
            </a:pPr>
            <a:r>
              <a:rPr lang="sv-SE" dirty="0" smtClean="0"/>
              <a:t>Läsning på skärm</a:t>
            </a:r>
            <a:r>
              <a:rPr lang="sv-SE" dirty="0" smtClean="0"/>
              <a:t>, dyslexi</a:t>
            </a:r>
          </a:p>
          <a:p>
            <a:pPr marL="324000" indent="-324000"/>
            <a:r>
              <a:rPr lang="sv-SE" dirty="0" smtClean="0"/>
              <a:t>Extra mellanrum mellan bokstäver, ord och rader</a:t>
            </a:r>
          </a:p>
          <a:p>
            <a:pPr marL="324000" indent="-324000"/>
            <a:r>
              <a:rPr lang="sv-SE" dirty="0" smtClean="0"/>
              <a:t>Självvalda typsnitt (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Arial</a:t>
            </a:r>
            <a:r>
              <a:rPr lang="sv-SE" dirty="0" smtClean="0"/>
              <a:t>)</a:t>
            </a:r>
          </a:p>
          <a:p>
            <a:pPr marL="324000" indent="-324000"/>
            <a:r>
              <a:rPr lang="sv-SE" dirty="0" smtClean="0"/>
              <a:t>Större men inte feta bokstäver</a:t>
            </a:r>
          </a:p>
          <a:p>
            <a:pPr marL="324000" indent="-324000"/>
            <a:r>
              <a:rPr lang="sv-SE" dirty="0" smtClean="0"/>
              <a:t>Smalare kolumner</a:t>
            </a:r>
          </a:p>
          <a:p>
            <a:pPr marL="324000" indent="-324000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Självvalda färger</a:t>
            </a:r>
          </a:p>
          <a:p>
            <a:pPr marL="324000" indent="-324000"/>
            <a:r>
              <a:rPr lang="sv-SE" dirty="0" smtClean="0"/>
              <a:t>Färgning av spegelvända bokstäver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407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Dickinson 2002, Gregor 2000, Stern, 2013</a:t>
            </a:r>
            <a:endParaRPr lang="sv-SE" dirty="0"/>
          </a:p>
        </p:txBody>
      </p:sp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Multimedia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Dyslexi och autism</a:t>
            </a:r>
            <a:endParaRPr lang="sv-SE" dirty="0" smtClean="0"/>
          </a:p>
          <a:p>
            <a:pPr marL="324000" indent="-324000"/>
            <a:r>
              <a:rPr lang="sv-SE" dirty="0" smtClean="0"/>
              <a:t>Lärde sig mer eller förstod bättre vid enbart text</a:t>
            </a:r>
          </a:p>
          <a:p>
            <a:pPr marL="324000" indent="-324000"/>
            <a:r>
              <a:rPr lang="sv-SE" dirty="0" smtClean="0"/>
              <a:t>Komplettering med bilder eller talad text gav inte bättre resultat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318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Beacham</a:t>
            </a:r>
            <a:r>
              <a:rPr lang="sv-SE" dirty="0" smtClean="0"/>
              <a:t> 2006, </a:t>
            </a:r>
            <a:r>
              <a:rPr lang="sv-SE" dirty="0" err="1" smtClean="0"/>
              <a:t>Grynszpan</a:t>
            </a:r>
            <a:r>
              <a:rPr lang="sv-SE" dirty="0" smtClean="0"/>
              <a:t> 2008</a:t>
            </a:r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602" y="4297566"/>
            <a:ext cx="4096718" cy="215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Multimedia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sz="3200" dirty="0" smtClean="0"/>
              <a:t>Inlärningssvårigheter</a:t>
            </a:r>
          </a:p>
          <a:p>
            <a:pPr marL="324000" indent="-324000"/>
            <a:r>
              <a:rPr lang="sv-SE" sz="3200" dirty="0" smtClean="0"/>
              <a:t>Lärde sig mer och förstod bättre vid samtidig text, talad text och symboler</a:t>
            </a:r>
          </a:p>
          <a:p>
            <a:pPr marL="324000" indent="-324000"/>
            <a:r>
              <a:rPr lang="sv-SE" dirty="0" smtClean="0"/>
              <a:t>Enbart text, eller text + talad text, eller text + symboler fungerade sämre</a:t>
            </a:r>
            <a:endParaRPr lang="sv-SE" sz="32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28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Zentel</a:t>
            </a:r>
            <a:r>
              <a:rPr lang="sv-SE" dirty="0" smtClean="0"/>
              <a:t> 2007</a:t>
            </a:r>
            <a:endParaRPr lang="sv-SE" dirty="0"/>
          </a:p>
        </p:txBody>
      </p:sp>
      <p:pic>
        <p:nvPicPr>
          <p:cNvPr id="7" name="Bildobjekt 6" descr="cid:aa14abbf-f3f5-4d13-91c7-46aead32455e@artoo.local"/>
          <p:cNvPicPr/>
          <p:nvPr/>
        </p:nvPicPr>
        <p:blipFill>
          <a:blip r:embed="rId3" r:link="rId4" cstate="print"/>
          <a:srcRect l="3191" t="17888" r="4658" b="34675"/>
          <a:stretch>
            <a:fillRect/>
          </a:stretch>
        </p:blipFill>
        <p:spPr bwMode="auto">
          <a:xfrm>
            <a:off x="2267744" y="4077072"/>
            <a:ext cx="64087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Multimedia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Depression</a:t>
            </a:r>
            <a:endParaRPr lang="sv-SE" dirty="0" smtClean="0"/>
          </a:p>
          <a:p>
            <a:pPr marL="324000" indent="-324000"/>
            <a:r>
              <a:rPr lang="sv-SE" dirty="0" smtClean="0"/>
              <a:t>Bättre förståelse och </a:t>
            </a:r>
            <a:r>
              <a:rPr lang="sv-SE" dirty="0" smtClean="0"/>
              <a:t>m</a:t>
            </a:r>
            <a:r>
              <a:rPr lang="sv-SE" dirty="0" smtClean="0"/>
              <a:t>indre stress vid videopresentation jämfört med enbart text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Jimison 1998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436962"/>
            <a:ext cx="37147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hevectorart.com/wp-content/uploads/2011/04/Wireless-and-Communication-Icon-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88232"/>
            <a:ext cx="5302394" cy="486916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7056784" cy="20882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Att sammanställa och bedöma befintlig kunskap om åtgärder för tillgänglighet till elektronisk </a:t>
            </a:r>
            <a:r>
              <a:rPr lang="sv-SE" dirty="0" smtClean="0"/>
              <a:t>kommunikation för personer med kognitiva funktionsnedsättningar</a:t>
            </a:r>
            <a:r>
              <a:rPr lang="en-US" dirty="0" smtClean="0"/>
              <a:t>.  </a:t>
            </a:r>
            <a:endParaRPr lang="en-US" dirty="0" smtClean="0"/>
          </a:p>
        </p:txBody>
      </p:sp>
      <p:graphicFrame>
        <p:nvGraphicFramePr>
          <p:cNvPr id="4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Syfte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Hantera apparat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Mus, kognitiva funktionshinder</a:t>
            </a:r>
            <a:endParaRPr lang="sv-SE" dirty="0" smtClean="0"/>
          </a:p>
          <a:p>
            <a:pPr marL="324000" indent="-324000"/>
            <a:r>
              <a:rPr lang="sv-SE" dirty="0" smtClean="0"/>
              <a:t>Vill undvika musfunktioner där man måste dra och släppa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Vigouroux</a:t>
            </a:r>
            <a:r>
              <a:rPr lang="sv-SE" dirty="0" smtClean="0"/>
              <a:t> 2009</a:t>
            </a:r>
            <a:endParaRPr lang="sv-S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127" y="3429000"/>
            <a:ext cx="683979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Hantera apparat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Handdator, utvecklingsstörning</a:t>
            </a:r>
            <a:endParaRPr lang="sv-SE" dirty="0" smtClean="0"/>
          </a:p>
          <a:p>
            <a:pPr marL="324000" indent="-324000"/>
            <a:r>
              <a:rPr lang="sv-SE" dirty="0" smtClean="0"/>
              <a:t>Stora knappar</a:t>
            </a:r>
          </a:p>
          <a:p>
            <a:pPr marL="324000" indent="-324000"/>
            <a:r>
              <a:rPr lang="sv-SE" dirty="0" smtClean="0"/>
              <a:t>Knappfunktion uppläses vid tryck</a:t>
            </a:r>
          </a:p>
          <a:p>
            <a:pPr marL="324000" indent="-324000"/>
            <a:r>
              <a:rPr lang="sv-SE" dirty="0" smtClean="0"/>
              <a:t>Talar om hur man går vidare vid tryck</a:t>
            </a:r>
          </a:p>
          <a:p>
            <a:pPr marL="324000" indent="-324000"/>
            <a:r>
              <a:rPr lang="sv-SE" dirty="0" smtClean="0"/>
              <a:t>Startar applikation efter två tryck</a:t>
            </a:r>
            <a:r>
              <a:rPr lang="sv-SE" dirty="0" smtClean="0"/>
              <a:t>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07704" y="6444044"/>
            <a:ext cx="1209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Stock 2006</a:t>
            </a:r>
            <a:endParaRPr lang="sv-SE" dirty="0"/>
          </a:p>
        </p:txBody>
      </p:sp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Resultat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Slutsatser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196752"/>
            <a:ext cx="7056784" cy="5328592"/>
          </a:xfrm>
        </p:spPr>
        <p:txBody>
          <a:bodyPr>
            <a:normAutofit/>
          </a:bodyPr>
          <a:lstStyle/>
          <a:p>
            <a:pPr lvl="0"/>
            <a:r>
              <a:rPr lang="sv-SE" dirty="0" smtClean="0"/>
              <a:t>Vetenskapligt redovisad kunskap </a:t>
            </a:r>
            <a:r>
              <a:rPr lang="sv-SE" dirty="0" smtClean="0"/>
              <a:t>om effektiva åtgärder för kognitiv tillgänglighet </a:t>
            </a:r>
            <a:r>
              <a:rPr lang="sv-SE" dirty="0" smtClean="0"/>
              <a:t>är </a:t>
            </a:r>
            <a:r>
              <a:rPr lang="sv-SE" dirty="0" smtClean="0"/>
              <a:t>begränsad.</a:t>
            </a:r>
          </a:p>
          <a:p>
            <a:pPr lvl="0"/>
            <a:r>
              <a:rPr lang="sv-SE" dirty="0" smtClean="0"/>
              <a:t>Användargränssnitt behöver vara </a:t>
            </a:r>
            <a:r>
              <a:rPr lang="sv-SE" dirty="0" smtClean="0"/>
              <a:t>individuellt anpassningsbara.</a:t>
            </a:r>
            <a:endParaRPr lang="sv-SE" dirty="0" smtClean="0"/>
          </a:p>
          <a:p>
            <a:pPr lvl="0"/>
            <a:r>
              <a:rPr lang="sv-SE" dirty="0" smtClean="0"/>
              <a:t>Behov </a:t>
            </a:r>
            <a:r>
              <a:rPr lang="sv-SE" dirty="0" smtClean="0"/>
              <a:t>av forskning som kan ligga till grund för standarder och riktlinjer.</a:t>
            </a:r>
            <a:endParaRPr lang="sv-SE" dirty="0"/>
          </a:p>
        </p:txBody>
      </p:sp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/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Resultat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Slutsatser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422" y="4172779"/>
            <a:ext cx="2792546" cy="27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Frågeställningar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6912768" cy="33123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 smtClean="0"/>
              <a:t>Vilka </a:t>
            </a:r>
            <a:r>
              <a:rPr lang="sv-SE" dirty="0" smtClean="0"/>
              <a:t>åtgärder </a:t>
            </a:r>
            <a:r>
              <a:rPr lang="sv-SE" dirty="0" smtClean="0"/>
              <a:t>för ökad kognitiv </a:t>
            </a:r>
            <a:r>
              <a:rPr lang="sv-SE" dirty="0" smtClean="0"/>
              <a:t>tillgänglighet </a:t>
            </a:r>
            <a:r>
              <a:rPr lang="sv-SE" dirty="0" smtClean="0"/>
              <a:t>till elektronisk kommunikation </a:t>
            </a:r>
            <a:r>
              <a:rPr lang="sv-SE" dirty="0" smtClean="0"/>
              <a:t>är utvärderade och rapporterade i den vetenskapliga litteraturen</a:t>
            </a:r>
            <a:r>
              <a:rPr lang="sv-SE" dirty="0" smtClean="0"/>
              <a:t>?</a:t>
            </a:r>
            <a:endParaRPr lang="sv-SE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Vilka effekter hade åtgärderna? </a:t>
            </a:r>
            <a:endParaRPr lang="sv-SE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445668"/>
            <a:ext cx="3352915" cy="25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Syfte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Studiens omfång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6912768" cy="5328592"/>
          </a:xfrm>
        </p:spPr>
        <p:txBody>
          <a:bodyPr>
            <a:normAutofit/>
          </a:bodyPr>
          <a:lstStyle/>
          <a:p>
            <a:pPr marL="324000" indent="-324000"/>
            <a:r>
              <a:rPr lang="sv-SE" dirty="0" smtClean="0"/>
              <a:t>Åtgärder för att öka den kognitiva tillgängligheten till information som förmedlas elektroniskt och till användargränssnitt  för denna förmedling.</a:t>
            </a:r>
          </a:p>
          <a:p>
            <a:pPr marL="324000" indent="-324000"/>
            <a:r>
              <a:rPr lang="sv-SE" dirty="0" smtClean="0"/>
              <a:t>Ingen begränsning i </a:t>
            </a:r>
            <a:r>
              <a:rPr lang="sv-SE" dirty="0" err="1" smtClean="0"/>
              <a:t>kommunika-tionens</a:t>
            </a:r>
            <a:r>
              <a:rPr lang="sv-SE" dirty="0" smtClean="0"/>
              <a:t> syfte, medium eller modalitet (ljud, text, bild, rörlig bild, färg, form, </a:t>
            </a:r>
            <a:r>
              <a:rPr lang="sv-SE" dirty="0" err="1" smtClean="0"/>
              <a:t>etc</a:t>
            </a:r>
            <a:r>
              <a:rPr lang="sv-SE" dirty="0" smtClean="0"/>
              <a:t>). </a:t>
            </a:r>
          </a:p>
        </p:txBody>
      </p:sp>
      <p:graphicFrame>
        <p:nvGraphicFramePr>
          <p:cNvPr id="6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Syfte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ktangel med rundade hörn 32"/>
          <p:cNvSpPr/>
          <p:nvPr/>
        </p:nvSpPr>
        <p:spPr>
          <a:xfrm>
            <a:off x="1728192" y="1277704"/>
            <a:ext cx="7308304" cy="194421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0770" name="Picture 50" descr="http://t1.gstatic.com/images?q=tbn:ANd9GcTLeZidvatuyRTGd1Li-XY5xifvS0hkPKwiSUfsQUdSEW0NvW5P"/>
          <p:cNvPicPr>
            <a:picLocks noChangeAspect="1" noChangeArrowheads="1"/>
          </p:cNvPicPr>
          <p:nvPr/>
        </p:nvPicPr>
        <p:blipFill>
          <a:blip r:embed="rId3" cstate="print"/>
          <a:srcRect l="4001" t="13654" b="3660"/>
          <a:stretch>
            <a:fillRect/>
          </a:stretch>
        </p:blipFill>
        <p:spPr bwMode="auto">
          <a:xfrm>
            <a:off x="1907704" y="5661248"/>
            <a:ext cx="2304256" cy="100811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Initiativ och förankring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633670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Initierad av:</a:t>
            </a:r>
          </a:p>
          <a:p>
            <a:pPr marL="180000" indent="-180000"/>
            <a:endParaRPr lang="sv-SE" dirty="0" smtClean="0"/>
          </a:p>
          <a:p>
            <a:pPr marL="180000" indent="-180000"/>
            <a:endParaRPr lang="sv-SE" dirty="0" smtClean="0"/>
          </a:p>
          <a:p>
            <a:pPr marL="180000" indent="-180000">
              <a:buNone/>
            </a:pPr>
            <a:r>
              <a:rPr lang="sv-SE" dirty="0" smtClean="0"/>
              <a:t>Förankrad hos:</a:t>
            </a:r>
          </a:p>
        </p:txBody>
      </p:sp>
      <p:pic>
        <p:nvPicPr>
          <p:cNvPr id="30724" name="Picture 4" descr="http://t3.gstatic.com/images?q=tbn:ANd9GcTw_SqqcBAGU4pYwnY9PowsIryYzHSEHTVNgvYrJHssjfG3IN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4824"/>
            <a:ext cx="1296144" cy="1296144"/>
          </a:xfrm>
          <a:prstGeom prst="rect">
            <a:avLst/>
          </a:prstGeom>
          <a:noFill/>
        </p:spPr>
      </p:pic>
      <p:pic>
        <p:nvPicPr>
          <p:cNvPr id="30726" name="Picture 6" descr="http://t0.gstatic.com/images?q=tbn:ANd9GcR2iJgrd-nWdyE2i37j7dzmGYRF86YYZNa-sXLGWJvvZzC0vJp24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013550"/>
            <a:ext cx="5271846" cy="983402"/>
          </a:xfrm>
          <a:prstGeom prst="rect">
            <a:avLst/>
          </a:prstGeom>
          <a:noFill/>
        </p:spPr>
      </p:pic>
      <p:sp>
        <p:nvSpPr>
          <p:cNvPr id="30728" name="AutoShape 8" descr="data:image/jpeg;base64,/9j/4AAQSkZJRgABAQAAAQABAAD/2wCEAAkGBhQSERUUExQWFRUUGCIaGRgYGB8cHBshHBkcHSEfIR0bHCciHxwjHRweIDMgIycpLC0sHB8yNTAqNSYrLCkBCQoKDgwOGg8PGiokHyQrLy4sNTIxLCovNiwsLCwpMDAvLCw0LDUvKSwtKSwsLDUsLCosLDQsLC8xKSwtLCkpL//AABEIAJAAkAMBIgACEQEDEQH/xAAcAAACAgMBAQAAAAAAAAAAAAAFBgAEAgMHAQj/xABFEAACAQIDBQQGBgYJBQEAAAABAgMEEQASIQUGMUFREyJhcQcyQoGRoRQzUoKxwSNTYnKSwhUkNERzorLR8BdDk+Hxg//EABkBAAMBAQEAAAAAAAAAAAAAAAECAwQFAP/EADIRAAIBAQUFBwQBBQAAAAAAAAECABEDEiEx8AQiQVFxE2GRobHR4RSBwfEyIyRCUmL/2gAMAwEAAhEDEQA/AO44mJiY9PSYmJgVt/eSKkUGQks2iRrq7noB54KqWNBASAKmFcLm0d+oI37OLNUy/q4RmPvPADxxSGxKqv71YxggP92jOrfvv+QHwwx0ezY6eMrBEqgDRVAFyBpr18Tit1FzxPl4+3jJ1ZssBrhrpAQk2nONFhpFP2iZX+VhfEG5Ur/X19S56RkRL8FufngzsDbK1UCTKMub1lJuVYaFTw1B8MLsWzRUbRq452kZUWN407RgoDBg3dBsdQMUDGpGAp3fbWMQqCBxr3/fWEt/9OaQ+t2rHq0zn+bE/wCnNIPVEqnqszj+bFXaVKdnSwywu/YSSCKWJmLAZzYOuYnLY8QOOLPpFXNSLH+tmjT4yDBBckAMaGAhADuiokO5cifUV9TGejsJV+Da/PELbTgHCCrA6Xif8xfBvbe0hT08sx/7aE++2nzwEpt5vo9PCkxaerdAezQAuSRfUDRRrxNsKrOwqQDrn8xiFU4GmuXxN9BvxA79nMGppfsTDLfybgR44YgcUHo1qYQKiFe8NUazW9/5jAE7CqaLvUTdrEP7tKeH+G/LyOEuo2WB8vHXWNVlzxHn4a6RtxMCthbxxVSnJdXTR43FnQ9CPzwVxIqVNDKAgiokxMTEwIZMTEwK3k2+tJCZCMzE5Y0HF2PADBUFjQQEgCplfeTeTsMsUS9rUy/Vxj/U3RRjDd/dbsWM87dtVP60h4L+yg5AYm6277Q5p5znqptXb7I5IvQDFLbtdVpXRpDIgWSMmNHXuuynvKWGoaxBBxcf6Iep5/Ej/wBsOg5fMY9p0XawvHmK51IzKSCLjjcYR92q2tihOT+sCFjHLA5tJGV+w3tKRqAfj0N0e/UYk7GrX6NMPZZgVN+YYcj4gY2vQvHXpPCuaKpTJNYjQrqj+IsSMFaoCrDv0faeajEMp7oH3e29CK5xExEdWblGGVo5lHeDKeBcfNcWtp7UipNqB5XCLNT2ueqvoPPB6v3dp5pEkkjBeMgq3A6ajUcdcTaG8NPB9bNGp6Fhf4DXHr4Y4A5UOvieukDEjOBK922jJEkcbrTxyCR5HUrnKG4VVbUgni3DpizvdTNJJRKqswFSHYgEhQisdSOAvbjjRL6TaJTbtHPlGx+dsew+kuibTtGHnGw+dsG7aChCmggvWZqCwxnm+47d6aiBt275pLcRHHqfiSB8cY7qUa01ZV04HHLKjHVirCxBY6mzC+p9rByg25TzkdlLG5HCxF/hxx7PshWqEqASJEQp+ywOtjpyPMYS/Rbhww89YRrlWvjQ1jLNbWpChkkYIi8STYYWqLfGSWrhjSDLDMGKs5IchQO/ltotyAAdTcnS2MZ9zpqk9rVT/pVN4lRbxR2/Zb178720+OMd2JJZ66olmCZqdVgBQkqTcsxF+Hs6eOGVECk561rGAsxYDKFNv7siZhNE3Y1KepKOf7LD2lOJu7vEZi0My9lUxeunIjkynmp+WL22NtRUsZkmYKOXVj0A5nAjadEtdDHU0r5Zo9Yn8eaMOh4EHhhV3lo2XA64RjgarnxGuMZcTAvd3boqos1sjqcsiHijDiDgpiLAqaGUBBFRJhP2IPp9Y1WwvBBeOn/aPtv8gB/6xe362i0dN2cX1tSwij+9xPkBi7FJBQwwxM6xqLIpY2ubfnYnFlBVajM4Dpx11km3mpwGhrpM6TeKCSZ4VkHaxmxQ6H3X4jyxW3u2W01OTHpNCRLEf2l1t7xcW8cDt96KOo7GEIrTTN3HtqiLYs9x0FgPEjG6ioa2mkVBItVAWAvIcssY65gCHt5C/hghQKMpoeRniSaqRh3TPdegp5qNWCiUTjPI0lmZ255vEG4HQcMG6CgjhjEcShEXgBwwC3m3hi2dABGqh3v2cY0FybljbkCcBtw9/GmfsKlgXOsb8M3VSOF+nX3ak2bupcZQB1UhTnN3pOjqhEskMjCEAiVV0I6MSNcvI/8ALcoVQOGPo4jC7tTcKjmB/RCNj7UfdI93A+8YrYbSEW6wk7awLm8DOKYmGan9H9RI7iExyIjZRJmsraA3HHr1Ot9cbJ/RpWqLhEbwV9fnbHQ7az5iZOzflFQrjp/owq6uUMZJC1OndGfUluisdbDne/IcjhU2BuPPUTtE6tCI7GRiNRfgByLH3gcfPslDRJDGscYyogsBjLtdst26MTL7PZmt7Kb8Lcy/0dCwhjknknlZlHV3JPeYCwUdTyGKfpA3wakVI4bdrJrc6hVB6cyTp7jgtupvMlbDnHdddJEv6p/2PI/7YxBGVL5GBmosrNdGcXEiamqhUbTs+ZR2coBMcDX1S3K+ln52wS3TqxNU1csIIpnyZWtYPIMwdl92UE87DDUxFteHPC9Xb7QI3ZwhqiXkkIzfFvVA8b4a+bQEAY+UW6ENScPOVtur9CqVrF0iltHUjpr3JPuk2PgcNYOAOza76bFNDURdlIO7JHmzWDi6kGwvcc7cVPTGG5VaxgMMpvLSsYn8beq3ky2OFcErjmPThrpGUiuGR9eOusrSqJ9rqOK0cJb70pt8bDDHV0SSoUkRXU8QwuMLm5YzzV8/26gxjyiGUfMnDVgWuBA5Ae/rPWeIJ5nXlE47lyUsnbUDjRcvYy3ZbXvZWvdBflhgoNpsYDLURmAqCXUsGtl5gjiDxwRwnelHanZUgjHGdsv3RqfyHvwVJtWCnPnAQLMEicz2/ttqudpm0voq/ZUcB/v43wOB5gkEagjiPEeOJiW6C55Ac8dsAAUE5hNcTO27k7yispwSR2sdhIPHk3k1vxwwYWKDd0UdKjJYSwqXdjoHuLupPQ2sDysDjOs9INIkRdZA7ZcwQesb8vA+eOIyXmPZjCdRWurvnGadu7xf0ZYGNpIpSTHlIGQ8WU35a3FvEchinsr0k/SZBDHAySvopZgUGl7ngdBrYDXw44RN7N6GrZs3eWNR3UJvbqdOZwHp5yjq6+sjBhfhdSCPmMbl2VSm8MZka3N7dyn0DQ0QiTKCSSbsx4sTxJ8f/mLOFXdnfyGdEWV1SYg5gdF08Tpw8cXkqWrLtBLkiQ2V11zuDzH6tTpb2vADXntZsDvTaHUjCc+9KcgNaAOIjF/icBN2NvmjqFlGq8JB1U8feOI8sY7zwypVzCZsz59Wta45EDkLW05YF47CIOzCnEUnMdjfLCd62vsOGsRBIWZAcwCsQrXGmYDiOeBlTsh6OUTUcCsjIEkhUhCcpJVlJ0uLkWPXjjD0b7U7aiUE3aEmM+6xH+UjDVjkMWsyUOQnRAVxeGcXd3aWdqiaqnjEPaqiLFmzEBCxuxGlzm4DGsjsNqjkKuHX96E/jlfDLhb3xGVqSYcYqlQT4SXQ/iD7sFWvNTmKe0DLdXoa+8w9HOtHm+3LIx/8jYm+m+f0EIqoHkkuQCbAAW1NuOp0HniejnSjy80lkU/+RsYb77lmtyOjhJIwR3howOttOBBGh8T7n3O3N/Kpii92Iu50E3bl74iuVwyZJI7ZgDcENexHwOmFT0vS3mp1+yjH+JlH8uGjcjc00KyM7h5JLA2Gihb2AvxNyST5dMKvpdT+sQHrGR8G/wDYxWxufUbmXxJ2l7sd/P5iHgzuZTCSvp1NrB8xH7oLD5gYm6e7prZxGLhF1kYch08zwHvPLHZRsKERrEq5EQggISpuOdxrjTtFuE3eJkbGyL73CA/SZtDs6FlBsZWCe7ifkMcdx347Ap7MOyTvCxJUEnzJuTjh+3NmCnqJIVftBGbZrW5A6+IviexutCoj7SpqGMo4mJiY3zJJbHQvRLtPKZoWYAMVZLm121DAX4m2XQYSNlbKeplWGMgM/AngNL3x3en2REkIhEa9mB6hFx88YtrtFC3DxmnZ0Ja9ynM/SxTBaqNx7cev3Wt+Bwk47Nt/0fw1IFmeNlFlIJZRfllY8PAEYQNqejmrh9VBKvWM6/wnX4XwdntkuBa4z1tZNeJpDvofnOapTlaNh/nB/AYcN695FooO0K52Y5UW9rmxOp5AAE4T/RJSsstVnVlIWMWYEHUycjryw3b37sitgEebKytmRiLi9iNfAgnGW2u9vvZYekvZXux3c8fWCtzd/jWSNFJGEe2ZSpJBA4ix4Eaczfw53t//AOxOfssjfwup/LA3cvcFqSUzSurNlyqFvYX4kk8fK2CW/wD/AGJx9pkX+J1H54VrnbDs8sIwvdkb/fNO5hyTV0HNKguPKUZh8wcNOFaQiDayngKuG33ojf42bF7bWx6idwEqjBDbvBFHaE87OT3Rw5HE3AZgSaVGvOMhurTOh15S5tTbsFOLzSongTqfIccVqrZVNXpFK6CRQMyE3GjWvp7hoemAuwt24aauljKB86LJHJJ3n0JVwWPO+U+84M7t7PeBZYmH6NZCYjf2G71rcspJXyAx4hUxUmvvCCW/kMITpaNIlCxqqKOSiw+WN2Od7zekyWGV4YoQhQ2LSG5PiFGliNQb8+AwmV29lXNfPPJY8lOUf5bfPFU2R3xOEm20KuAna6na0UbZWcZvsDvN/CLn5Y5D6QJGatZmRlDKMmZcpIA4/Hrrjzcre40MhDAtDIe+BxB+0Op6jnjq1XRU1fCM2WWM6qwOo8iNQcOB9M9SKjnFJ7daDAzg6i5sNSeAHE4xzcueO27o7vxQQ91QWWR7OwGbRmXjboLaYv7W2HBLG4kiUjVjpY3txuOfjix21Q1KSY2YkVrOM7rVRjq4WERmYNog4m+lx4jjrp5ccdrg2ujMEa8bngjjKT5cm+6TgVuju5BSwJIo77xhnkY66qCdeQ8sKu9vpCHbx/RbMISSXbVWJFtB4C/e8TbneNp/cPRRlKJ/RWrHOdMx7jjlf6S6yQWUrH4ouvxN8a9294a+SoSKKdmLnXP31A5k31sB0Iwn0bgVJEb6la0AM7MTgDQb7U8jdm5aCX9XMMjfPQ+YOLG8O88NEqGYm8hIVVFybcegA1Gp64DVm0aisXKuzkaM8GqJFt7ggb8cRSzqKkYdaeuco70NAfz6ZRvBwub4nOaSH9bUoSPCO8h/0ge/FTdrdSpp5QxmWOHnAhZl9xc933Ytt+m2oOYpIST+9MfxypgqoVqg1oK6+8BJZaEUrr0me++z2enEsX1tMwlT7vEeRW4wX2bXrPEkqerIoYe/FrClsM/QatqNtIZryU3h9uP3EgjzwBvJTiPTj7+MJ3Wrz1r7Qzt/eBKSMMwLM5yxxr6zt0H++BsdftLL2hp4LceyEhz26ZrWv7sebaCptGlllsI8jxqx4K5IIv0LC4B8MGdrbZipozJM4VQPefADmcEAACgqTPYkmppSc925sn6dGkkbvLUZXe/ZZAUD27NiCQJEOnHXXTog/wDP+eOO1blo6UrzTDs+2kecqfYDm/4a4G7f3Sp9op9IpZEEh9oaq/gwHBvH4g42We0BCVOXOZXsiwDDOcnwV3Z2g0VRGBI8ccjqJMrFbgkDW348hittXZEtM+SZCh5X4N5HgcUyMbjRhMuKmfQ9JSiNAi3sL8Tc6kk3PmcStP6N/wB0/gcK3o33kaphaOTV4MozfaVgcpPj3SPhhi25/Zp/8J/9JxwmQq90zrKwZaicR2hvNUVEaJJIciqAEXRdBbUDj78DcQYv7H2HNVPlhQtbifZXzPAeXHHd3UHITk4seZlFVJIABJJsABcknkBzOOt7obtps6B56ggSFbuTwRRrlHj16m3TG7dbcmKhHaysry83Oip4Lfh5nU+HDBHbWzYq+Aoso0YMrIwYBhwuL2YeBxzrbaA5uj+PEzbZWJUXjnwm3Z1Qainz1ESorm6o2vdPq5r6Bj0HXA+TcpYyWo5npWPsr3oj5xk294IwIeslephptpFERe8pHqVLAi1ydAF45epGGaDbRlqmhiUNHEP0sh5OeCLyJAuT0uMQIZP49e6n5lQVbPp3zbT1MkNOz1bIWjBLMgIFh4HnijuZSMIWnkFpapu1YdAfVXyVbDFfbx+mVC0a/VpaSpPhfuR/eIJPgMNAGEY0XvPpr8Rxi3TWvvJgXvHsJaqEoTldTmjccUYcCMFMTElJU1EcgEUMXdibTFXG9NVRqJo+7LG2oYcnHVTx8MZ0O4tFC+dIFzDhmu1vIHhjZvDu8ZissLdlUxeo/I9VYc1Pyx5sHeQTFoZV7GpQd+Mnj+0h9pTi5JoShw4jXCSAFaPnwOuMB75bX7aT6KubsI7NVuguVU8F05G2p5D349+m04rqb6CVLSXEyx+qY1XQtbmDax8Tgz9Bj2fRzNGGewaRie8zsdbsba427o7L+j0cKEDOEGY2162918NfULhll179d0W6xbHr8Tzbm36WNhDUEd5cxBQsoF7XY2IHmcB6n0dUNQoeIlA2oaJgVPuNxils7bbrNVV/YPNCx7NWjKllWIkE5Ta6k63B5cMG9y6BkSaUhVSok7SONDdUUgcxpduJAwSDZCqmnv07oARaGhFdfmebpbliheVhKZBKFFitiMpbmDrfN0HDDBVU4kRkOgdSp94tgHuTWPLBIzsWPbyAX5AOQB5DHuy9oSPtCqjLExxpGVXSwLZ7nrrYYm4ZmYscR+pRCoUADA/uVNm+jSjisWVpSOchuPgAB8sHqSriEjU8dlaJQxQCwAa9uVuR4YTKeoqqarq+zLzqjh2hZiWMb3IaMm9ipBGXgRlxeG2Y3raSqhYNFUq0Dnows6A9Do2nhijo7Ysa4fisRWVcAKapMdj061lRMtcM00Dd2E/VKp4Oo9on7R1HDTn5vRslaG1dSqIzER2qLosiE6gjqOIOCO9eyXulXTj+sU99P1ie0h/EYqtUnaioqIyUhs0juLGS2vZoPs34twPLrghqkN/jxGufCKVwK8eB1yjHtHZsVRGY5VDo3I/iOh8cBqyoSggjpqZM0z6RJzJ5ux6DiTi3tzeIQERxr2tQ/qRD8WPsoOpx5sHYBiLTTN2lTL6720UckQclHzxFcFq2XAa4SpxO7nzm/d7YgpospOeRzmkkPF2PE+XIDkME8TExIkk1MoAAKCTExMTAhkwL27u7FVKM91dNUkU2dD1B/LBTEwQSpqICARQxUG3Kii7tavaxD+8xrw/xE5eYuMHVqUqYWMMqkOpAde9a448eI6YvHC/W7lQs5khLU0v24Tlv+8vqsPAjFaq2eB8vDXSJRlyxGuOuso0mzK6npxTRJTuoXKJMzKRfmUsbn34O7v7K+jU0UObN2a2v1wLH9JQD/sVYHnC/8wvj0b4Mn11HVRnqqdovxjJPxAwzBmyoekRSq51lHc/akVMk1NO6xSRTObOQuZWYsrC/EEHFjdFu2qayqX6qZkSM/aEYa7DwJbTyx7PvjQPbtQSRw7SBrj+Jcbhv5R2srOegWJz8guGYMa0U1P7gW6KbwoJNoxNHtKnlVSVmRopCATYizKTblxHwxV3j3G7ZxLTOIZSys9xdHKG6sQPaB587kc8WTvgzfU0dVIepTs1+MhHyBxL7RmHCCkB53Mz/AMovgC+tDgKayhN1qjPXOHautSJC8jqijiWNh88Lx27PV92iXJFzqZBp/wDmmhbzNhizSbmQhxJOz1Mo4PMbgfur6qjyGD4GJ1VcsT5a1SPRmzw1r3gzYm78dMDlu0j6vK5u7nxP5cBgniYmJkljUxwABQSYmJiYE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30" name="AutoShape 10" descr="data:image/jpeg;base64,/9j/4AAQSkZJRgABAQAAAQABAAD/2wCEAAkGBhQSERUUExQWFRUUGCIaGRgYGB8cHBshHBkcHSEfIR0bHCciHxwjHRweIDMgIycpLC0sHB8yNTAqNSYrLCkBCQoKDgwOGg8PGiokHyQrLy4sNTIxLCovNiwsLCwpMDAvLCw0LDUvKSwtKSwsLDUsLCosLDQsLC8xKSwtLCkpL//AABEIAJAAkAMBIgACEQEDEQH/xAAcAAACAgMBAQAAAAAAAAAAAAAFBgAEAgMHAQj/xABFEAACAQIDBQQGBgYJBQEAAAABAgMEEQASIQUGMUFREyJhcQcyQoGRoRQzUoKxwSNTYnKSwhUkNERzorLR8BdDk+Hxg//EABkBAAMBAQEAAAAAAAAAAAAAAAECAwQFAP/EADIRAAIBAQUFBwQBBQAAAAAAAAECABEDEiEx8AQiQVFxE2GRobHR4RSBwfEyIyRCUmL/2gAMAwEAAhEDEQA/AO44mJiY9PSYmJgVt/eSKkUGQks2iRrq7noB54KqWNBASAKmFcLm0d+oI37OLNUy/q4RmPvPADxxSGxKqv71YxggP92jOrfvv+QHwwx0ezY6eMrBEqgDRVAFyBpr18Tit1FzxPl4+3jJ1ZssBrhrpAQk2nONFhpFP2iZX+VhfEG5Ur/X19S56RkRL8FufngzsDbK1UCTKMub1lJuVYaFTw1B8MLsWzRUbRq452kZUWN407RgoDBg3dBsdQMUDGpGAp3fbWMQqCBxr3/fWEt/9OaQ+t2rHq0zn+bE/wCnNIPVEqnqszj+bFXaVKdnSwywu/YSSCKWJmLAZzYOuYnLY8QOOLPpFXNSLH+tmjT4yDBBckAMaGAhADuiokO5cifUV9TGejsJV+Da/PELbTgHCCrA6Xif8xfBvbe0hT08sx/7aE++2nzwEpt5vo9PCkxaerdAezQAuSRfUDRRrxNsKrOwqQDrn8xiFU4GmuXxN9BvxA79nMGppfsTDLfybgR44YgcUHo1qYQKiFe8NUazW9/5jAE7CqaLvUTdrEP7tKeH+G/LyOEuo2WB8vHXWNVlzxHn4a6RtxMCthbxxVSnJdXTR43FnQ9CPzwVxIqVNDKAgiokxMTEwIZMTEwK3k2+tJCZCMzE5Y0HF2PADBUFjQQEgCplfeTeTsMsUS9rUy/Vxj/U3RRjDd/dbsWM87dtVP60h4L+yg5AYm6277Q5p5znqptXb7I5IvQDFLbtdVpXRpDIgWSMmNHXuuynvKWGoaxBBxcf6Iep5/Ej/wBsOg5fMY9p0XawvHmK51IzKSCLjjcYR92q2tihOT+sCFjHLA5tJGV+w3tKRqAfj0N0e/UYk7GrX6NMPZZgVN+YYcj4gY2vQvHXpPCuaKpTJNYjQrqj+IsSMFaoCrDv0faeajEMp7oH3e29CK5xExEdWblGGVo5lHeDKeBcfNcWtp7UipNqB5XCLNT2ueqvoPPB6v3dp5pEkkjBeMgq3A6ajUcdcTaG8NPB9bNGp6Fhf4DXHr4Y4A5UOvieukDEjOBK922jJEkcbrTxyCR5HUrnKG4VVbUgni3DpizvdTNJJRKqswFSHYgEhQisdSOAvbjjRL6TaJTbtHPlGx+dsew+kuibTtGHnGw+dsG7aChCmggvWZqCwxnm+47d6aiBt275pLcRHHqfiSB8cY7qUa01ZV04HHLKjHVirCxBY6mzC+p9rByg25TzkdlLG5HCxF/hxx7PshWqEqASJEQp+ywOtjpyPMYS/Rbhww89YRrlWvjQ1jLNbWpChkkYIi8STYYWqLfGSWrhjSDLDMGKs5IchQO/ltotyAAdTcnS2MZ9zpqk9rVT/pVN4lRbxR2/Zb178720+OMd2JJZ66olmCZqdVgBQkqTcsxF+Hs6eOGVECk561rGAsxYDKFNv7siZhNE3Y1KepKOf7LD2lOJu7vEZi0My9lUxeunIjkynmp+WL22NtRUsZkmYKOXVj0A5nAjadEtdDHU0r5Zo9Yn8eaMOh4EHhhV3lo2XA64RjgarnxGuMZcTAvd3boqos1sjqcsiHijDiDgpiLAqaGUBBFRJhP2IPp9Y1WwvBBeOn/aPtv8gB/6xe362i0dN2cX1tSwij+9xPkBi7FJBQwwxM6xqLIpY2ubfnYnFlBVajM4Dpx11km3mpwGhrpM6TeKCSZ4VkHaxmxQ6H3X4jyxW3u2W01OTHpNCRLEf2l1t7xcW8cDt96KOo7GEIrTTN3HtqiLYs9x0FgPEjG6ioa2mkVBItVAWAvIcssY65gCHt5C/hghQKMpoeRniSaqRh3TPdegp5qNWCiUTjPI0lmZ255vEG4HQcMG6CgjhjEcShEXgBwwC3m3hi2dABGqh3v2cY0FybljbkCcBtw9/GmfsKlgXOsb8M3VSOF+nX3ak2bupcZQB1UhTnN3pOjqhEskMjCEAiVV0I6MSNcvI/8ALcoVQOGPo4jC7tTcKjmB/RCNj7UfdI93A+8YrYbSEW6wk7awLm8DOKYmGan9H9RI7iExyIjZRJmsraA3HHr1Ot9cbJ/RpWqLhEbwV9fnbHQ7az5iZOzflFQrjp/owq6uUMZJC1OndGfUluisdbDne/IcjhU2BuPPUTtE6tCI7GRiNRfgByLH3gcfPslDRJDGscYyogsBjLtdst26MTL7PZmt7Kb8Lcy/0dCwhjknknlZlHV3JPeYCwUdTyGKfpA3wakVI4bdrJrc6hVB6cyTp7jgtupvMlbDnHdddJEv6p/2PI/7YxBGVL5GBmosrNdGcXEiamqhUbTs+ZR2coBMcDX1S3K+ln52wS3TqxNU1csIIpnyZWtYPIMwdl92UE87DDUxFteHPC9Xb7QI3ZwhqiXkkIzfFvVA8b4a+bQEAY+UW6ENScPOVtur9CqVrF0iltHUjpr3JPuk2PgcNYOAOza76bFNDURdlIO7JHmzWDi6kGwvcc7cVPTGG5VaxgMMpvLSsYn8beq3ky2OFcErjmPThrpGUiuGR9eOusrSqJ9rqOK0cJb70pt8bDDHV0SSoUkRXU8QwuMLm5YzzV8/26gxjyiGUfMnDVgWuBA5Ae/rPWeIJ5nXlE47lyUsnbUDjRcvYy3ZbXvZWvdBflhgoNpsYDLURmAqCXUsGtl5gjiDxwRwnelHanZUgjHGdsv3RqfyHvwVJtWCnPnAQLMEicz2/ttqudpm0voq/ZUcB/v43wOB5gkEagjiPEeOJiW6C55Ac8dsAAUE5hNcTO27k7yispwSR2sdhIPHk3k1vxwwYWKDd0UdKjJYSwqXdjoHuLupPQ2sDysDjOs9INIkRdZA7ZcwQesb8vA+eOIyXmPZjCdRWurvnGadu7xf0ZYGNpIpSTHlIGQ8WU35a3FvEchinsr0k/SZBDHAySvopZgUGl7ngdBrYDXw44RN7N6GrZs3eWNR3UJvbqdOZwHp5yjq6+sjBhfhdSCPmMbl2VSm8MZka3N7dyn0DQ0QiTKCSSbsx4sTxJ8f/mLOFXdnfyGdEWV1SYg5gdF08Tpw8cXkqWrLtBLkiQ2V11zuDzH6tTpb2vADXntZsDvTaHUjCc+9KcgNaAOIjF/icBN2NvmjqFlGq8JB1U8feOI8sY7zwypVzCZsz59Wta45EDkLW05YF47CIOzCnEUnMdjfLCd62vsOGsRBIWZAcwCsQrXGmYDiOeBlTsh6OUTUcCsjIEkhUhCcpJVlJ0uLkWPXjjD0b7U7aiUE3aEmM+6xH+UjDVjkMWsyUOQnRAVxeGcXd3aWdqiaqnjEPaqiLFmzEBCxuxGlzm4DGsjsNqjkKuHX96E/jlfDLhb3xGVqSYcYqlQT4SXQ/iD7sFWvNTmKe0DLdXoa+8w9HOtHm+3LIx/8jYm+m+f0EIqoHkkuQCbAAW1NuOp0HniejnSjy80lkU/+RsYb77lmtyOjhJIwR3howOttOBBGh8T7n3O3N/Kpii92Iu50E3bl74iuVwyZJI7ZgDcENexHwOmFT0vS3mp1+yjH+JlH8uGjcjc00KyM7h5JLA2Gihb2AvxNyST5dMKvpdT+sQHrGR8G/wDYxWxufUbmXxJ2l7sd/P5iHgzuZTCSvp1NrB8xH7oLD5gYm6e7prZxGLhF1kYch08zwHvPLHZRsKERrEq5EQggISpuOdxrjTtFuE3eJkbGyL73CA/SZtDs6FlBsZWCe7ifkMcdx347Ap7MOyTvCxJUEnzJuTjh+3NmCnqJIVftBGbZrW5A6+IviexutCoj7SpqGMo4mJiY3zJJbHQvRLtPKZoWYAMVZLm121DAX4m2XQYSNlbKeplWGMgM/AngNL3x3en2REkIhEa9mB6hFx88YtrtFC3DxmnZ0Ja9ynM/SxTBaqNx7cev3Wt+Bwk47Nt/0fw1IFmeNlFlIJZRfllY8PAEYQNqejmrh9VBKvWM6/wnX4XwdntkuBa4z1tZNeJpDvofnOapTlaNh/nB/AYcN695FooO0K52Y5UW9rmxOp5AAE4T/RJSsstVnVlIWMWYEHUycjryw3b37sitgEebKytmRiLi9iNfAgnGW2u9vvZYekvZXux3c8fWCtzd/jWSNFJGEe2ZSpJBA4ix4Eaczfw53t//AOxOfssjfwup/LA3cvcFqSUzSurNlyqFvYX4kk8fK2CW/wD/AGJx9pkX+J1H54VrnbDs8sIwvdkb/fNO5hyTV0HNKguPKUZh8wcNOFaQiDayngKuG33ojf42bF7bWx6idwEqjBDbvBFHaE87OT3Rw5HE3AZgSaVGvOMhurTOh15S5tTbsFOLzSongTqfIccVqrZVNXpFK6CRQMyE3GjWvp7hoemAuwt24aauljKB86LJHJJ3n0JVwWPO+U+84M7t7PeBZYmH6NZCYjf2G71rcspJXyAx4hUxUmvvCCW/kMITpaNIlCxqqKOSiw+WN2Od7zekyWGV4YoQhQ2LSG5PiFGliNQb8+AwmV29lXNfPPJY8lOUf5bfPFU2R3xOEm20KuAna6na0UbZWcZvsDvN/CLn5Y5D6QJGatZmRlDKMmZcpIA4/Hrrjzcre40MhDAtDIe+BxB+0Op6jnjq1XRU1fCM2WWM6qwOo8iNQcOB9M9SKjnFJ7daDAzg6i5sNSeAHE4xzcueO27o7vxQQ91QWWR7OwGbRmXjboLaYv7W2HBLG4kiUjVjpY3txuOfjix21Q1KSY2YkVrOM7rVRjq4WERmYNog4m+lx4jjrp5ccdrg2ujMEa8bngjjKT5cm+6TgVuju5BSwJIo77xhnkY66qCdeQ8sKu9vpCHbx/RbMISSXbVWJFtB4C/e8TbneNp/cPRRlKJ/RWrHOdMx7jjlf6S6yQWUrH4ouvxN8a9294a+SoSKKdmLnXP31A5k31sB0Iwn0bgVJEb6la0AM7MTgDQb7U8jdm5aCX9XMMjfPQ+YOLG8O88NEqGYm8hIVVFybcegA1Gp64DVm0aisXKuzkaM8GqJFt7ggb8cRSzqKkYdaeuco70NAfz6ZRvBwub4nOaSH9bUoSPCO8h/0ge/FTdrdSpp5QxmWOHnAhZl9xc933Ytt+m2oOYpIST+9MfxypgqoVqg1oK6+8BJZaEUrr0me++z2enEsX1tMwlT7vEeRW4wX2bXrPEkqerIoYe/FrClsM/QatqNtIZryU3h9uP3EgjzwBvJTiPTj7+MJ3Wrz1r7Qzt/eBKSMMwLM5yxxr6zt0H++BsdftLL2hp4LceyEhz26ZrWv7sebaCptGlllsI8jxqx4K5IIv0LC4B8MGdrbZipozJM4VQPefADmcEAACgqTPYkmppSc925sn6dGkkbvLUZXe/ZZAUD27NiCQJEOnHXXTog/wDP+eOO1blo6UrzTDs+2kecqfYDm/4a4G7f3Sp9op9IpZEEh9oaq/gwHBvH4g42We0BCVOXOZXsiwDDOcnwV3Z2g0VRGBI8ccjqJMrFbgkDW348hittXZEtM+SZCh5X4N5HgcUyMbjRhMuKmfQ9JSiNAi3sL8Tc6kk3PmcStP6N/wB0/gcK3o33kaphaOTV4MozfaVgcpPj3SPhhi25/Zp/8J/9JxwmQq90zrKwZaicR2hvNUVEaJJIciqAEXRdBbUDj78DcQYv7H2HNVPlhQtbifZXzPAeXHHd3UHITk4seZlFVJIABJJsABcknkBzOOt7obtps6B56ggSFbuTwRRrlHj16m3TG7dbcmKhHaysry83Oip4Lfh5nU+HDBHbWzYq+Aoso0YMrIwYBhwuL2YeBxzrbaA5uj+PEzbZWJUXjnwm3Z1Qainz1ESorm6o2vdPq5r6Bj0HXA+TcpYyWo5npWPsr3oj5xk294IwIeslephptpFERe8pHqVLAi1ydAF45epGGaDbRlqmhiUNHEP0sh5OeCLyJAuT0uMQIZP49e6n5lQVbPp3zbT1MkNOz1bIWjBLMgIFh4HnijuZSMIWnkFpapu1YdAfVXyVbDFfbx+mVC0a/VpaSpPhfuR/eIJPgMNAGEY0XvPpr8Rxi3TWvvJgXvHsJaqEoTldTmjccUYcCMFMTElJU1EcgEUMXdibTFXG9NVRqJo+7LG2oYcnHVTx8MZ0O4tFC+dIFzDhmu1vIHhjZvDu8ZissLdlUxeo/I9VYc1Pyx5sHeQTFoZV7GpQd+Mnj+0h9pTi5JoShw4jXCSAFaPnwOuMB75bX7aT6KubsI7NVuguVU8F05G2p5D349+m04rqb6CVLSXEyx+qY1XQtbmDax8Tgz9Bj2fRzNGGewaRie8zsdbsba427o7L+j0cKEDOEGY2162918NfULhll179d0W6xbHr8Tzbm36WNhDUEd5cxBQsoF7XY2IHmcB6n0dUNQoeIlA2oaJgVPuNxils7bbrNVV/YPNCx7NWjKllWIkE5Ta6k63B5cMG9y6BkSaUhVSok7SONDdUUgcxpduJAwSDZCqmnv07oARaGhFdfmebpbliheVhKZBKFFitiMpbmDrfN0HDDBVU4kRkOgdSp94tgHuTWPLBIzsWPbyAX5AOQB5DHuy9oSPtCqjLExxpGVXSwLZ7nrrYYm4ZmYscR+pRCoUADA/uVNm+jSjisWVpSOchuPgAB8sHqSriEjU8dlaJQxQCwAa9uVuR4YTKeoqqarq+zLzqjh2hZiWMb3IaMm9ipBGXgRlxeG2Y3raSqhYNFUq0Dnows6A9Do2nhijo7Ysa4fisRWVcAKapMdj061lRMtcM00Dd2E/VKp4Oo9on7R1HDTn5vRslaG1dSqIzER2qLosiE6gjqOIOCO9eyXulXTj+sU99P1ie0h/EYqtUnaioqIyUhs0juLGS2vZoPs34twPLrghqkN/jxGufCKVwK8eB1yjHtHZsVRGY5VDo3I/iOh8cBqyoSggjpqZM0z6RJzJ5ux6DiTi3tzeIQERxr2tQ/qRD8WPsoOpx5sHYBiLTTN2lTL6720UckQclHzxFcFq2XAa4SpxO7nzm/d7YgpospOeRzmkkPF2PE+XIDkME8TExIkk1MoAAKCTExMTAhkwL27u7FVKM91dNUkU2dD1B/LBTEwQSpqICARQxUG3Kii7tavaxD+8xrw/xE5eYuMHVqUqYWMMqkOpAde9a448eI6YvHC/W7lQs5khLU0v24Tlv+8vqsPAjFaq2eB8vDXSJRlyxGuOuso0mzK6npxTRJTuoXKJMzKRfmUsbn34O7v7K+jU0UObN2a2v1wLH9JQD/sVYHnC/8wvj0b4Mn11HVRnqqdovxjJPxAwzBmyoekRSq51lHc/akVMk1NO6xSRTObOQuZWYsrC/EEHFjdFu2qayqX6qZkSM/aEYa7DwJbTyx7PvjQPbtQSRw7SBrj+Jcbhv5R2srOegWJz8guGYMa0U1P7gW6KbwoJNoxNHtKnlVSVmRopCATYizKTblxHwxV3j3G7ZxLTOIZSys9xdHKG6sQPaB587kc8WTvgzfU0dVIepTs1+MhHyBxL7RmHCCkB53Mz/AMovgC+tDgKayhN1qjPXOHautSJC8jqijiWNh88Lx27PV92iXJFzqZBp/wDmmhbzNhizSbmQhxJOz1Mo4PMbgfur6qjyGD4GJ1VcsT5a1SPRmzw1r3gzYm78dMDlu0j6vK5u7nxP5cBgniYmJkljUxwABQSYmJiYE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34" name="Picture 14" descr="http://www.hso.se/Global/Loggor/V%c3%a5r%20logga/Logo%20f%c3%a4rg,%20web%2072d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867467"/>
            <a:ext cx="1687500" cy="720000"/>
          </a:xfrm>
          <a:prstGeom prst="rect">
            <a:avLst/>
          </a:prstGeom>
          <a:noFill/>
        </p:spPr>
      </p:pic>
      <p:pic>
        <p:nvPicPr>
          <p:cNvPr id="30736" name="Picture 16" descr="http://www.afasi.se/templates/rt_versatility4_j15/images/blank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0738" name="Picture 18" descr="http://www.afasi.se/templates/rt_versatility4_j15/images/blank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30740" name="AutoShape 20" descr="data:image/jpeg;base64,/9j/4AAQSkZJRgABAQAAAQABAAD/2wCEAAkGBggSERQTEhMTFRAWGRYZGBgWGRoYFBghHx0cGBwYGxkjJycqGBokJRcWIjssLyc1ODgsFiAxQTAqNicrMTUBCQoKDQsNGQ4OGTUkHiQ1NTIxNTU1NjU1NTUxNTU1NTE0NTM1NTUqNjU1MzUtMDUtNC40NDU1LzUuLC0uNTU1Nv/AABEIAEwAiwMBIgACEQEDEQH/xAAcAAEAAwEBAQEBAAAAAAAAAAAABQYHBAIDAQj/xAA3EAACAQIEBAQFAgMJAAAAAAABAgMAEQQFEiEGBxMxIkFRcTJhgZGhFCNSkrEVFkJDU3KCwdH/xAAXAQEBAQEAAAAAAAAAAAAAAAAABgMC/8QAIREAAgIBBAIDAAAAAAAAAAAAAAECAxEEBRIxQVGBkaH/2gAMAwEAAhEDEQA/ANxpSlAKUpQClKUApSlAKUpQClKUApSlAKUpQClKUApSlAcmZ5lBBGZHOw8vMnyA+dZ5mPGGaSk2fpp5Km23zPcmpDmFi2MyR38Kre3lc+f2H5qp1LbnrrHa6oPCRXbVoK41K2ay3+EhBxBmiG6zP9TcfmtG4bzHEz4dZJQAxv22BANgbeVZUiMSANySAPc1fM2zJcLJg4VPhSxf2PgH9WP0FNtvnDlOcnxWF9sbpp4Wca64rk8v4SLbXPmOOihiklf4I0Z29lBJ/pXRWec9c+OHyp0B8eIYRD2N2b8Aj6iqkkT58N88skxmKiwyQ4iN5SQrOECXsT5Me9rdu5rQsXioo0eRzZEVmY+gAuT9hX88cxeGXyyLJ8TGPHEqh2At+4pWZSfmbv8AyVp/MbOs+fLteXwRywzQytOzsB04yn+Ealu1mY+fwHbcUBHcJ8wOLsznEmFwuHjysSBWebUZiBYvpswGqx/hIBPc1p1YpyIxnFQw6okMJy0GZtf+cz2H7Y8Y03JG5W2x9Qal5uI+b6LrOXYJgNyqG727mwExufa/1oDVKVnnDfODB4jLcRjJYjHJhtpIwb3J+DSTb4u2/Yg1FZZxbzQxUIxeHwmDGGa7RxOT1HX1B1C5277e1AaxSs95i8fZzl8OCdI4OrOwWRZA7BTYEhbMvYk960CNiQD6gUB6pSlAKUpQFF5h4Bw8coHhI0k+hG4+9z9qp9bHjcFBKhjkF0Pcf9j0NUPM+A8chvDaRPcBx7g7H7/SpnctBY7HbWsplVte41KpU2vDXRx8H4Dq4pLjwp4z9O35tU3n/DzYidpP1EIGwAJ3AHr+a+vCmT47DxTu0ZExFkXa5sLg+xJ/FVz+5+c/6J/mX/2uY1Sq00YSqcsvL7WPC8GjtjbqpTjao8Ukunny+zS8CW6aXYMQACy9iRtesN505p1s4wcHTkmiwwWR0iGqRtTBnAHkdKKPrWrcF4LMIY3jmQqA2pdwe/cbH5X+tVTl7wnnQzXHZhjYek0m0N2UnST6KT2VEG9UVE3OtSaw/TJjU1qu2UU8r2is8yuYCZhgJITl2PjIKuJJI7Imk3JJ8ha4+tTXLviD9Tw1iUYkyYeHExG9uwjLJb5aWC/8TWrYnDxyIyMLo6lSPUEWI/NYzwHwJxPglzTDPC36eeGZYW1x2ZgHRDa9wWDenvatjA7uU/EWEwPDzYma/TjklNh8TG4AUfMmwrryrPeZGZRjEYZMHg8I5vH1dTzMv8VtwRse4Xv5jeufIOW+avw7JgJ16OJZ3dQzKRcMGS5W9gSK/OFZuZkWGjwIwcMRjXQMTI6sqKNh+2pOtgO3kbC470BX+U3DkeNgzfCzsbu6guu1mBc6gPcXtXRp5i8PxbdLF5bH9dC3ufRkvc/xKKkOX/BvGOCw2Z6VCYuUqYHcxkOQWu1vEATfsR517znHc0Mbhnwb5dFEZQUkm6iaLHZiBqNr/WgInmvxNhcwwWV4qIEI87XU91IsGU+xFblD8I9hWN8Vcqs0jy/LsLhE67QStJMwKru25azEbeQ87AVssYIAHyFAeqUpQClKUApSlAVPGZ1j2EyeJFMyQI4GlRqdU1KwbUzC58hv6+fNPxHmMLpCvjs7IXZSVc9WNRqbV4BaUrffxL22tVukwOGZGQopRrllIGk3NySPM33r4pkuXBNAhj0WK20i1iQxH1IB996ArKcW5l1CpQAGYIupdIZf1IgZlIY6tKsCSQNyNiL2ZtxhjoWdrR9BExJdiDdSrlIj3+G4sf8AcDtY1Y14fyodS0EX7t+p4F8dyWOr1uST7717GSZbo6fRj6ZQxldIKlTuUI81Pp86Ar2M4mx8fUbVFYSSxopBBuuHM4IN/Ebq1x6e1daZnmbDCG+jrOVcSRjVbps91sx07qO99r7VK/2Flmt36MWuQEO2kamBAU3PncAD2AFe8NlGBjChIkUKSygAAKbabj0NtqA58PmE7YnEReHTGkLJ3vd+pe59PAPzUEvFuLiUNODdC6zJoAZWMfUj0MGIZGKsoN7kuo2INWsYWDUzaV1OAGNhdgL2BPmBqb7muWDIMrRDGsEQjLq5XSLFlsVc+rDSlj5aR6CgICfiLNkjxRKjXAg3CDpa+nG5BOu5N3Nh6W8W9eH4szBY9RCfDiiNS2I6ckcalwCdNtbEi/YA7dqssuT4BmZ2iQu40sSoJYbCx9ew+1frZTgCWJijJfWGuoOrUArg+uoKoPrpFAQcud41ZBEjNMRK6SaYbMtkRwLMygj9wHUL7MBYkE1Z6jE4YyYLpGHi06i/wj4ioTV76VVfYAeVSYF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42" name="AutoShape 22" descr="data:image/jpeg;base64,/9j/4AAQSkZJRgABAQAAAQABAAD/2wCEAAkGBggSERQTEhMTFRAWGRYZGBgWGRoYFBghHx0cGBwYGxkjJycqGBokJRcWIjssLyc1ODgsFiAxQTAqNicrMTUBCQoKDQsNGQ4OGTUkHiQ1NTIxNTU1NjU1NTUxNTU1NTE0NTM1NTUqNjU1MzUtMDUtNC40NDU1LzUuLC0uNTU1Nv/AABEIAEwAiwMBIgACEQEDEQH/xAAcAAEAAwEBAQEBAAAAAAAAAAAABQYHBAIDAQj/xAA3EAACAQIEBAQFAgMJAAAAAAABAgMAEQQFEiEGBxMxIkFRcTJhgZGhFCNSkrEVFkJDU3KCwdH/xAAXAQEBAQEAAAAAAAAAAAAAAAAABgMC/8QAIREAAgIBBAIDAAAAAAAAAAAAAAECAxEEBRIxQVGBkaH/2gAMAwEAAhEDEQA/ANxpSlAKUpQClKUApSlAKUpQClKUApSlAKUpQClKUApSlAcmZ5lBBGZHOw8vMnyA+dZ5mPGGaSk2fpp5Km23zPcmpDmFi2MyR38Kre3lc+f2H5qp1LbnrrHa6oPCRXbVoK41K2ay3+EhBxBmiG6zP9TcfmtG4bzHEz4dZJQAxv22BANgbeVZUiMSANySAPc1fM2zJcLJg4VPhSxf2PgH9WP0FNtvnDlOcnxWF9sbpp4Wca64rk8v4SLbXPmOOihiklf4I0Z29lBJ/pXRWec9c+OHyp0B8eIYRD2N2b8Aj6iqkkT58N88skxmKiwyQ4iN5SQrOECXsT5Me9rdu5rQsXioo0eRzZEVmY+gAuT9hX88cxeGXyyLJ8TGPHEqh2At+4pWZSfmbv8AyVp/MbOs+fLteXwRywzQytOzsB04yn+Ealu1mY+fwHbcUBHcJ8wOLsznEmFwuHjysSBWebUZiBYvpswGqx/hIBPc1p1YpyIxnFQw6okMJy0GZtf+cz2H7Y8Y03JG5W2x9Qal5uI+b6LrOXYJgNyqG727mwExufa/1oDVKVnnDfODB4jLcRjJYjHJhtpIwb3J+DSTb4u2/Yg1FZZxbzQxUIxeHwmDGGa7RxOT1HX1B1C5277e1AaxSs95i8fZzl8OCdI4OrOwWRZA7BTYEhbMvYk960CNiQD6gUB6pSlAKUpQFF5h4Bw8coHhI0k+hG4+9z9qp9bHjcFBKhjkF0Pcf9j0NUPM+A8chvDaRPcBx7g7H7/SpnctBY7HbWsplVte41KpU2vDXRx8H4Dq4pLjwp4z9O35tU3n/DzYidpP1EIGwAJ3AHr+a+vCmT47DxTu0ZExFkXa5sLg+xJ/FVz+5+c/6J/mX/2uY1Sq00YSqcsvL7WPC8GjtjbqpTjao8Ukunny+zS8CW6aXYMQACy9iRtesN505p1s4wcHTkmiwwWR0iGqRtTBnAHkdKKPrWrcF4LMIY3jmQqA2pdwe/cbH5X+tVTl7wnnQzXHZhjYek0m0N2UnST6KT2VEG9UVE3OtSaw/TJjU1qu2UU8r2is8yuYCZhgJITl2PjIKuJJI7Imk3JJ8ha4+tTXLviD9Tw1iUYkyYeHExG9uwjLJb5aWC/8TWrYnDxyIyMLo6lSPUEWI/NYzwHwJxPglzTDPC36eeGZYW1x2ZgHRDa9wWDenvatjA7uU/EWEwPDzYma/TjklNh8TG4AUfMmwrryrPeZGZRjEYZMHg8I5vH1dTzMv8VtwRse4Xv5jeufIOW+avw7JgJ16OJZ3dQzKRcMGS5W9gSK/OFZuZkWGjwIwcMRjXQMTI6sqKNh+2pOtgO3kbC470BX+U3DkeNgzfCzsbu6guu1mBc6gPcXtXRp5i8PxbdLF5bH9dC3ufRkvc/xKKkOX/BvGOCw2Z6VCYuUqYHcxkOQWu1vEATfsR517znHc0Mbhnwb5dFEZQUkm6iaLHZiBqNr/WgInmvxNhcwwWV4qIEI87XU91IsGU+xFblD8I9hWN8Vcqs0jy/LsLhE67QStJMwKru25azEbeQ87AVssYIAHyFAeqUpQClKUApSlAVPGZ1j2EyeJFMyQI4GlRqdU1KwbUzC58hv6+fNPxHmMLpCvjs7IXZSVc9WNRqbV4BaUrffxL22tVukwOGZGQopRrllIGk3NySPM33r4pkuXBNAhj0WK20i1iQxH1IB996ArKcW5l1CpQAGYIupdIZf1IgZlIY6tKsCSQNyNiL2ZtxhjoWdrR9BExJdiDdSrlIj3+G4sf8AcDtY1Y14fyodS0EX7t+p4F8dyWOr1uST7717GSZbo6fRj6ZQxldIKlTuUI81Pp86Ar2M4mx8fUbVFYSSxopBBuuHM4IN/Ebq1x6e1daZnmbDCG+jrOVcSRjVbps91sx07qO99r7VK/2Flmt36MWuQEO2kamBAU3PncAD2AFe8NlGBjChIkUKSygAAKbabj0NtqA58PmE7YnEReHTGkLJ3vd+pe59PAPzUEvFuLiUNODdC6zJoAZWMfUj0MGIZGKsoN7kuo2INWsYWDUzaV1OAGNhdgL2BPmBqb7muWDIMrRDGsEQjLq5XSLFlsVc+rDSlj5aR6CgICfiLNkjxRKjXAg3CDpa+nG5BOu5N3Nh6W8W9eH4szBY9RCfDiiNS2I6ckcalwCdNtbEi/YA7dqssuT4BmZ2iQu40sSoJYbCx9ew+1frZTgCWJijJfWGuoOrUArg+uoKoPrpFAQcud41ZBEjNMRK6SaYbMtkRwLMygj9wHUL7MBYkE1Z6jE4YyYLpGHi06i/wj4ioTV76VVfYAeVSYF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44" name="Picture 24" descr="Logotype Afasiförbund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08003" y="3956344"/>
            <a:ext cx="1763997" cy="756000"/>
          </a:xfrm>
          <a:prstGeom prst="rect">
            <a:avLst/>
          </a:prstGeom>
          <a:noFill/>
        </p:spPr>
      </p:pic>
      <p:pic>
        <p:nvPicPr>
          <p:cNvPr id="30746" name="Picture 26" descr="Autism &amp; Aspergerförbund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3933056"/>
            <a:ext cx="2802728" cy="756000"/>
          </a:xfrm>
          <a:prstGeom prst="rect">
            <a:avLst/>
          </a:prstGeom>
          <a:noFill/>
        </p:spPr>
      </p:pic>
      <p:pic>
        <p:nvPicPr>
          <p:cNvPr id="30748" name="Picture 28" descr="Till startsida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57706" y="5769344"/>
            <a:ext cx="950398" cy="756000"/>
          </a:xfrm>
          <a:prstGeom prst="rect">
            <a:avLst/>
          </a:prstGeom>
          <a:noFill/>
        </p:spPr>
      </p:pic>
      <p:pic>
        <p:nvPicPr>
          <p:cNvPr id="30750" name="Picture 30" descr="Logotype för Centrum För Lättläs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3968" y="4812918"/>
            <a:ext cx="3240360" cy="718307"/>
          </a:xfrm>
          <a:prstGeom prst="rect">
            <a:avLst/>
          </a:prstGeom>
          <a:noFill/>
        </p:spPr>
      </p:pic>
      <p:pic>
        <p:nvPicPr>
          <p:cNvPr id="30752" name="Picture 32" descr="Startsid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30754" name="Picture 34" descr="Startsid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30756" name="Picture 36" descr="Startsid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pic>
        <p:nvPicPr>
          <p:cNvPr id="30758" name="Picture 38" descr="Startsid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-136525"/>
            <a:ext cx="19050" cy="19050"/>
          </a:xfrm>
          <a:prstGeom prst="rect">
            <a:avLst/>
          </a:prstGeom>
          <a:noFill/>
        </p:spPr>
      </p:pic>
      <p:sp>
        <p:nvSpPr>
          <p:cNvPr id="30760" name="AutoShape 40" descr="data:image/jpeg;base64,/9j/4AAQSkZJRgABAQAAAQABAAD/2wCEAAkGBhQPEBUUEBAQFRAUGBkXFxYQFhgSERQaFhcVFhgTFRYYHDIfHB4jGRcVIC8iIycqLCwwFSAyNTAqNSYrLCkBCQoKDgwOGA8PGiwkHyQpLC4qLDUpKikwMyksLTUsMCwqKSwpMjQwLTQ1KTUsKSwsKSwsLCktLCksNS8tKSksNf/AABEIAL4BCgMBIgACEQEDEQH/xAAcAAEBAAMAAwEAAAAAAAAAAAAABwQFBgIDCAH/xABHEAABAwIDAwcHCgQFBAMAAAABAAIDBBEFEiEGBzETIkFRYXGyFDI0VHOBkRcjQlJyoaKxwdI1YpLRFRYkM5M2grPwQ8Lh/8QAGgEBAAIDAQAAAAAAAAAAAAAAAAMGAQIEBf/EADQRAAIBAgMEBwcEAwAAAAAAAAABAgMRBDFxBRIhQRMyMzRRgbEUImGRocHRJFLh8BVCYv/aAAwDAQACEQMRAD8AuKIiAIiIAiIgCIiAIi4DbDeNyRdDRkF40dLxa3sZ0E9vAdvRlK5BXrwoR3ps6vGtpYKMXnkAceDBzpHdzR+ZsFweK72JHEimiaxv1pee/vyjQfeuGlmdI4ue5znuOpcS5zj2npXT4Lu3qagB0gEMZ6ZAc57mDX42Um6lmeFLHYnEy3aKtp92aur2vq5Tz6qXuYeTHwZZYD8QldxllPe9x/VVKh3WUrAOUdLIem5yN+DdfvW0ZsHRN4UrPeXu/NybyMrZ2JnxnL6tkehxqdh5tROO6R/91uMP3iVkNryiRvVM0O/ELO+9UOo3d0Tx/sFp62PePuJt9y0GJ7pW2vTTkH6swuP6m8PgU3osw8FjKXGEr6P8mbgu9KGWzahhhd9Yc+P3niPh712kM7XtDmODmnUFpuD2ghQbGNnp6N1p4i0Hg4asd3OGnu4r37P7UzULrxOuw+dG7Vjvd0HtH3o4eBJR2nUpy3K6+z+RdUWp2d2liro80Rs4eex3nsP6jqK2yiPehOM0pRd0ERENgiIgCIiAIiIAiIgCIiAIiIAiIgCIiAIiIAiLTbW495FSukFuUPNjB6XG9j3AAn3IaTmoRcpZI5beLtmWXpad1nW+de3i0H/4weu3H4ddp7huGyVMrY4Wlz3cB0DrJPQB1r0kukdrdz3Hvc4k/eSSrPsVsqKGHnAGoeAXnjbqjB6h959ym6qK1CM9oVm5dVfReB4bLbDxUQDnASVHS8jRvZGOjv4/kumRFE3cslOlGlHdgrIIiLBIEREB6qmmbK0ska1zHaFrhcHvBUv2z3fGnDpqUF0I1czi6MdY62/eO3oqq/CFlOxy4nCwxEbSz5M+f8IxaSklbLE6zm/Bw6WuHSCrhgGNsrYGyx9Ojmnixw4tP/uoIUy3g7JikkEsLbQSHgOEb+OXuOpHcR1LH2A2iNJUhrj8zMQ13UD9F/uJsew9ika3ldHiYSrPCVnRqZP+3LMiIoiyhERAEREAREQBERAEREAREQGql2qpWOLXVUIc0kEFwuCNCCvH/N1H63B/WFF8d9Kn9rJ43LBUu4V2W16ibW6i7f5uo/W4P6wsygxaGovyMrJMtr5De172v8D8F8+qkbofNqO+P8pFhwsjowu0p1qqptLj+CioiKM9o1lTtLTRPLJKmFr26FrnAEdOoU03kbQNqp2MieHRRt4tN2lztSQewBo+K1u3H8QqPtjwNWiU0Y8ysY3HTqb1K3C/odLsCyAVXK1MsbGxDM0SEDM86C1+rU99lWqDG4KgkQzRyEC5DHAkDhdQBd3uk9Im9mPGFia5m2zcU4yjRSXF5lSREURZQi5fbXbIUDA1gDqh4uAfNaOGd3v4Dpt2KYVe1lXK7M6qmv1McWNHc1tgtlFs87E7Qp0JbubLuijuAbxKineBM900XSHm8g7WvOt+w39yrlHVtmjbJG4OY8BzSOkFHGxNhsXTxC93PwPciItTrMHG8KbV08kL+DxYH6ruLXe42Kgc8Jjc5rhZzSWkdRBsR8V9FKMbxaHksQksNJA2Qf8AcLH8TXKSD5HibXpJxjUXLgUzY7FvKqKJ5N3gZH9eZmhJ7xY+9btT3dHV3jnj+q5rx/3AtPhHxVCWklZno4Sp0lGMn4enAIiLB1BERAEREAREQBERAEREBAMd9Kn9rJ43LBWdjvpU/tZPG5YK6EUWp13qFSN0Pm1HfH+Uim6pG6Hzajvj/KRYnkduze8x8/QoqIigLaQ7bn+IVH2x4GrRrebc/wAQqPtjwNWjXQsikYjtZ6v1C7vdJ6RN7MeMLhF3e6T0ib2Y8YWJZE+A7xAqSIigLgRHbuoL8QnzfRcGjsDWgD+/vWgVB3m7MP5TyqJpLHACW2paWiweewgAdlu1T5TxfApmMpyhWlveNwq5usnLqEg8GSua3uIY783FSmjonzPbHEwue42AbxP/AOdquWzGC+RUrIrguGryOBc7U27Oj3LWb4HdsmnJ1XPkkbVERRFlClm9tn+phPXGR8HH+6qak+9eoDqxjR9CIX73OcbfC3xW8MzzdqP9O9UezdK//UyjoMV/g9v9yqophujgvNO/6rGt/qcT/wDRU9J5mdmL9OvP1CIi0PRCIiAIiIAiIgCIiAIiICAY76VP7WTxuWCs7HfSp/ayeNywV0IotTrvUKkbofNqO+P8pFN1Sd0Hm1HfH+UixPI7dm95j5+hRERFAW0h23P8QqPtjwNWjW825/iNR9seBq0a6FkUjEdrPV+oXd7pPSJvZjxhcIu73SekTezHjCxLInwHeIFSREUBcD8IWjq9iKOV2Z1My/8AJdl/c0gLVbZ7cSUE7Y2RMeHMD7uJB1c4W07loPlcm9Xh/qctlF8jzq+Lwyk4VONvhcoeGYJBSgiCFjL8S0c497jqVnKXfK3N6vD/AFOVCwLETU00UrmhpkaHEDUC/QEaazJsPiaNX3aXL4WM9ERanWfhUI2pxPymsmkBu0us37Lea0+8C/vVO3hbRClpixp+emBa23FrfpP+Gg7T2KRUVG6aRkcYu97g0DtOnwUsFzK/tWtvSjRjq9eRUt1eH5KR0hGsrzb7LOaPxZl2qxcMoG08LImebG0NHbYan3nX3rKUbd2ezh6XRUow8EERFgnCIiAIiIAiIgCIiAIiICAY76VP7WTxuWCs7HfSp/ayeNywV0IotTrvUL301fJFfk5ZGX48m9zL24XynVehFk1Ta4ozv8dqPWaj/lk/cn+O1HrNR/yyfuWCixZG3ST8X8zzmmc9xc9znOPEuJc495Oq8ERZNG7hdXu5xuOlqXcscrZWhgcfNacwIzdQPC65RFhq5LRqulNTXI+jAV+qP7K7wJKMCOUGWAcBf5xg/kJ4jsPusqdg+0UFW28ErXHpadJG97Tr+ihcWi2YbGU664Oz8Cdb2fS4/YjxvXErtt7PpcfsR43riVLHIrWO7xPUK57GegU/sx+qhgVy2OcBh9OSQAIxcnQDitZ5HbsjtJafc3a1uPY9HRRGSU/ZaPOefqtH69C0W0O8iCnBbCRNL/Kfmmn+Z/T3D4hS7FsYlq5DJO8ud0dDWj6rR0Baxjc78XtGFJbtPjL6I/cbxiSsmdLKeceAHBrRwa3sH9yu83Y7Llo8qlbYuFogegHjJ7+A7L9YWn2H2GNU4TVDSKcagHQy9n2es9PAdYrTWgAAAADQAaAdizKXJHNs/CSlLp6vl+fwfqIijPeCIiAIiIAiIgCIiAIiIAiIgIBjvpU/tZPG5YKzsd9Kn9rJ43LBXQii1Ou9QgCKkbofNqO+P8pEbsrkuGo9PUVO9rk3yplX0bZLKPpD1v8ADf8Af0/k+ckW824/iFR9seBq0akR4lSG5Nx8GF1e7/A4q180czbjkwQRo5pzDnNK5Rd3uk9Im9mPGFiWR0YKKlXipLh/Brdod3tRSkujBmh+swc8faZx94uO5cwx5abgkOHAjQj39C+i1qcV2WpqrWaBhcfpN5j/AOpup960U/E9avslN3pO3wf5IhWYhJOQZZHvLRlBecxAuTa57ysddHt1s9HQ1DWQl5a5gfzyCQczhYG3DRc4pEeHWhKE3GeaCyZsTlexsbpZDG0WawuOQAfy8FjKo7JbBUslPFNKx73vaHEOcQwE9Qbb77rDaRLhsPUrycYPUm9BhktQ/JDG97upovbtJ4AdpVF2Y3ZNjIkrCHu4iIaxj7Z+l3cO9dzS0TIW5Yo2Mb1MAaPgF7lG5tnvYfZlOm96fvP6H41thYaAdS/URaHqhERAEREAREQBERAEREAREQBERAQDHfSp/ayeNywVnY76VP7WTxuWCuhFFqdd6hUjdD5tR3x/lIpuqRuh82o74/ykWJ5Hbs3vMfP0KKiIoC2kO25/iFR9seBq0a3m3P8AEKj7Y8DVo10LIpGI7Wer9Qu73SekTezHjC4Rd3uk9Im9mPGFiWRPgO8QKkiIoC4Eo3s+lx+xHjeuJXbb2fS4/YjxvXEqeORTsd3ieoVz2M9Ap/Zj9VDFc9jPQKf2Y/VazyO3Y/aS0+5ukRFEWQIiIAiIgCIiAIiIAiIgCIiAIiIAiIgIBjvpU/tZPG5YKzsd9Kn9rJ43LBXQii1Ou9QqRuh82o74/wApFN1SN0Pm1HfH+UixPI7dm95j5+h3tZXxwNzTSMjaTa8jg0X1NrnpsD8Fh/5ppPW6b/kb/dc9vY9CZ7Zv/jlUnUcY3R6uM2hKhU3EkzcbY1DZK6d0bmuY5ws5pu081o0IWnRFKiu1J78nLxYXZ7scRjgnlM0scYMYAMjg0E5hoLrjERq5tQqulUU1yLz/AJopPW6b/kb/AHWwp6hsjQ+NzXMdwc03ae4hfOwVv2G/h1P9k+JyilGxY8FjpYibi1bgcNvZ9Lj9iPG9cSu23s+lx+xHjeuJUkcjw8d3ieoVz2M9Ap/Zj9VDArnsZ6BT+zH6rWeR27H7SWn3N0iIoiyBERAEREAREQBERAEREAREQBERAEREBz8+wdHI9z3QXc4lxOd4uSbk+d1rw+T2h9X/ABv/AHLo0Wbsg9mov/RfJHOfJ7Q+r/jf+5bLCNn4KPN5PHkz2zaude17cT2lbFEuzMaFKDvGKT0RhYtg0VWwMnZnYHBwFy3UAi+h6iVqfk9ofV/xv/cujRLszKjTm7yim9DnPk9ofV/xv/cnye0Pq/43/uXRol2aezUf2L5I5z5PaH1f8b/3J8ntD6v+N/7l0aJdj2aj+xfJHOfJ7Q+r/jf+5byhoWQRtjibljaLAXJt08TqveiXN4UacHeMUvI1OLbLU9W8PnizuAyg5nN0uTbQ9ZKwvk9ofV/xv/cujRLsxKhSk7uKb0Rznye0Pq/43/uW8oqNsMbY4xZjBZouTYd5XvRLm0KVODvGKXkERFgkCIiAIiIAiIgCIiAIiIAiIgCIiAIiIDR4JtlT1s80EJeZICQ/MwtGjiw2J46gpiu2NPS1UNLKX8tPbIGsLm85xYLu6NQVJdmdr2YZide+SGeUSSSNAgDXEWmebnMRovPFdq2YljdBJHFNGGPiZacBrieVLrixOmqAp+Mbatpq+nozDI51QAQ9pGRuZzm6g6/R+9ZGKbWx09ZT0ro5TJU3yuaG8m21/PJdfo6AVzm1W09RBjVFTRyAQTBuduRhLrvkB5xGYaNHArL2xFeZx5NW0lJTZBz58udz7uzNGYHgMvC3HpQG32c2ujr5KhkccrTTPyOMgaA43eLsyuOnMPG3ELE2S23GIz1MQgMfkzsuYvz5+c9t7ZRbzO3itLu82uqJquooqySGaSEZ2zQ5crwC0HVoAI57CDYHUgrVbqnWrMVI4h5PwknQFXRRvZPaLGcVieIKmBnJG7pZGMaXFwFomhrCNLE3t9Lj0Ld7Gbe1FTSVrKjKKykY9wcGgXs1/nN827XsINhY3GiApKKNYRtNjNdQSVEVRAxlPnLnFjBLMWtDy1oyZQGtt1XvxK9tDtVi+IUT6mCWnijpmnOQ0GSdzBncQC0gWbl00Fye4AWBFP8ACN47jgjq2ZrXTxkx2HNbJJcBht0A5mk26jZc3JtTisdKK419C5ps80vzecMcdBYC/AgkB2YDpuLICyLndudrhhVMJzCZbvDModk4te698p+r1dK5vbLeU+HD6WWkaBPWC7cwz8mAG57A6Fwc4NF9NVyG8ePFIqJjcRlhlikeHB0YAfE9rH/NuIaAQQ53X5uh6wLdQVXKxRyWtnY19uNszQbX9696nm1W2MtBRUUVKGeVVLI2sdJbIwBsYLjfTi5oudBqTwWqG2FdhtTTisraSrpp3ZH8jkzRXIBddoB0vfW4IBGhQHYYltuIMUgoOQJMzQ7lM9g24lNsmXX/AG+vpXUKWbS/9U0Psx4alY9ZtpW1mJz00FbTUccLnsbywbeQxvycXA3J1NhbTrQFA2v2nbhtNy743yDM1mVhAPOvrr3LY4VXiogimDS0Ssa8A8RnaHWPxXF7Z4xW4dhDHvnjNaJGtfIxjSxwc53Brm283L0Ba7bXbWqpMNw+eKUCSZrTKcjCHfNNedC2w1vwCAp6KQ7Q7TYxh7Yauokp+RlcP9O1gsy7S8RuJbmvlBFw42IW23j7eT00lNBSvjh8oaHmaYAhgc7KL3BAA4k2KApCxKbFoZZHxxzRvkjtnaxwc5l7gZgOHA8epcrg1Fibqae+I0sz3tZ5PKxrSxjgTnLrR2OlutcHu6o652IVPIVELCyZvlOZoIlAmfn5PmHLez/q+cPcBTKLbdkuJSUIhkD4gSZCRkNgw2A4/T+5bo4tDywh5aPlyC7k8wMlhYklvEDUfFcLQ7T1UuO1VIJW8iyN5jaWM5rskRaS7LmNi48SVxtNQYiccljZVU4xHk+dMWDkiOTj0DeT45co83oKAu6KfYxtPVQ43R0glHIyRtMrQxhzOtNchxbmGrG8LcF7NsNqKinxahp4pA2Cct5RuVjs15cp5xFxp1FAdlX4tDT5RNNHGXkNYHuDS8kgANHEm5HDrWWonvPpKwYjTcpPEQ+U+S2aPmRnjtynM52uU/S4FdPtPtVWYXRQRSyQy4jO97RIAGxNbm0dawFwHMGotxJvbUCirExDFoaYAzzRxhxs3lHBuY3As0HibkcOtTF+11fhk8BrK2kq6eZ2R4hyZor2ubtaDoNR0HKRpotbvepqsVlOZJonRPld5M0NAdFrDfOcuvOyni7ggLWi1OzNNVRwZa6aOWfMTmiblbl0yiwaO3oW2QEs3YUr24riJcx7Wlz7FzS0H5950JGqbfUr3Y9hzmseWjk7ua0lo+eedSBYKpogJXtx/wBR4d3M/wDLMtTtK2OLG5pMWpaiemc21OGNL4+DcoAuAR54IvxNyDe66SPZGqq8a8qqpoeRpnnkmx3z5QXGNruaBxdcm5/tRkBIN2lK5uNVDvI30sT4HGOMsLWsaX05a3quWjMR1krM3Y0z2VWKlzHtBcbFzS0Hnz8CRqqmvXOzM1w6wR8QgIXu023/AMMgm5Wmnkge4Fr4W3AkDReNxOguMp/RbnYPB53U+J1k0T2GpjlyNIILswlkcWtOpGZwA01sV1m7DZOXDaeWOZ8bnPkzAxFxFsjRrmA6l2aAl+72me3Z+pa5jw4ios1zSHG8YtYEXXnu6pXNwCoa5j2vIqOa5pa43jsNCLqmogI1s1szLV7OTQtjcJhMZGNeCwuLOTOXndYzAdtlpsNfhccIZV4TWmuaMrmsMw5Rw+kBygy36radF1fkQEk3i7LuGH0MtHTva2lu4w86V8YlySa5uccr22PetTvB21fi9HGyno6kMY8OlcWFzQ/I8NjaW8eLjc24DRXFEBJt42zUk1JQVDIHTNp42tmibmDiwtjcdG84DmlptqM1+ha3Co8HqJoYqfCa0yve1rsz5mshBIu9xEhuG6nh0dCtaICY7R0zztPRODHlgjF3BpLRzani61hxHxWn3hYnh9Q+oY6gqhiDXOjZJGzKJHNJa2QkHnt0HFpNuHWrMiAjOL4ZUs2ZijnZKZeWaWsIc6RkeZxa0jiLDo6AQF5bw6N7sJwsNjkJa1mYNY4kfMtGoA096siICc77qdz8PiDGPceWGjGlx/25NbAL2bZ4tRRx08OI0U0rDCHNkjYTyZsGluYEOaTYcD3qhIgJPuaw+RtRVSRxzx4e8WjE2hcc92m3AkMuC4dawtmsYOE4tWR1ME58pltGWNuDmlcWu1tdpD73HUrKiAluB0rxtRVPLHhhY6zi0hh5kHB1rdB+CwcfxE4XtC+rnhmdTyR2a6Nt73iY3S+hIczUX6VYEQEk3gzvp8TocSEMjqcRsuAOc088ljugHLJpfiQVgYni8uI4zQVDaWojpg+NsZkYQXBsl3yG2gF3Acfo96tSICXb5IJGTUNS2J74oHkvyC9rOjeAeq4adTosTeAx2MUdPW0tPM+OF8gfE8ESOZdt3WYb2uwjTWzr9CriICI4e3B55Io4MIrTM9zWuBfMGxXIBc5wkOg1PDo6Fv8AfXRSZaOdkbnxwSOL8oJtfknNvbgDyZF+0dap6IDT7LbTMxGDloo5WMzFtpQGuJAaSQATprb3L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62" name="AutoShape 42" descr="data:image/jpeg;base64,/9j/4AAQSkZJRgABAQAAAQABAAD/2wCEAAkGBhQPEBUUEBAQFRAUGBkXFxYQFhgSERQaFhcVFhgTFRYYHDIfHB4jGRcVIC8iIycqLCwwFSAyNTAqNSYrLCkBCQoKDgwOGA8PGiwkHyQpLC4qLDUpKikwMyksLTUsMCwqKSwpMjQwLTQ1KTUsKSwsKSwsLCktLCksNS8tKSksNf/AABEIAL4BCgMBIgACEQEDEQH/xAAcAAEBAAMAAwEAAAAAAAAAAAAABwQFBgIDCAH/xABHEAABAwIDAwcHCgQFBAMAAAABAAIDBBEFEiEGBzETIkFRYXGyFDI0VHOBkRcjQlJyoaKxwdI1YpLRFRYkM5M2grPwQ8Lh/8QAGgEBAAIDAQAAAAAAAAAAAAAAAAMGAQIEBf/EADQRAAIBAgMEBwcEAwAAAAAAAAABAgMRBDFxBRIhQRMyMzRRgbEUImGRocHRJFLh8BVCYv/aAAwDAQACEQMRAD8AuKIiAIiIAiIgCIiAIi4DbDeNyRdDRkF40dLxa3sZ0E9vAdvRlK5BXrwoR3ps6vGtpYKMXnkAceDBzpHdzR+ZsFweK72JHEimiaxv1pee/vyjQfeuGlmdI4ue5znuOpcS5zj2npXT4Lu3qagB0gEMZ6ZAc57mDX42Um6lmeFLHYnEy3aKtp92aur2vq5Tz6qXuYeTHwZZYD8QldxllPe9x/VVKh3WUrAOUdLIem5yN+DdfvW0ZsHRN4UrPeXu/NybyMrZ2JnxnL6tkehxqdh5tROO6R/91uMP3iVkNryiRvVM0O/ELO+9UOo3d0Tx/sFp62PePuJt9y0GJ7pW2vTTkH6swuP6m8PgU3osw8FjKXGEr6P8mbgu9KGWzahhhd9Yc+P3niPh712kM7XtDmODmnUFpuD2ghQbGNnp6N1p4i0Hg4asd3OGnu4r37P7UzULrxOuw+dG7Vjvd0HtH3o4eBJR2nUpy3K6+z+RdUWp2d2liro80Rs4eex3nsP6jqK2yiPehOM0pRd0ERENgiIgCIiAIiIAiIgCIiAIiIAiIgCIiAIiIAiLTbW495FSukFuUPNjB6XG9j3AAn3IaTmoRcpZI5beLtmWXpad1nW+de3i0H/4weu3H4ddp7huGyVMrY4Wlz3cB0DrJPQB1r0kukdrdz3Hvc4k/eSSrPsVsqKGHnAGoeAXnjbqjB6h959ym6qK1CM9oVm5dVfReB4bLbDxUQDnASVHS8jRvZGOjv4/kumRFE3cslOlGlHdgrIIiLBIEREB6qmmbK0ska1zHaFrhcHvBUv2z3fGnDpqUF0I1czi6MdY62/eO3oqq/CFlOxy4nCwxEbSz5M+f8IxaSklbLE6zm/Bw6WuHSCrhgGNsrYGyx9Ojmnixw4tP/uoIUy3g7JikkEsLbQSHgOEb+OXuOpHcR1LH2A2iNJUhrj8zMQ13UD9F/uJsew9ika3ldHiYSrPCVnRqZP+3LMiIoiyhERAEREAREQBERAEREAREQGql2qpWOLXVUIc0kEFwuCNCCvH/N1H63B/WFF8d9Kn9rJ43LBUu4V2W16ibW6i7f5uo/W4P6wsygxaGovyMrJMtr5De172v8D8F8+qkbofNqO+P8pFhwsjowu0p1qqptLj+CioiKM9o1lTtLTRPLJKmFr26FrnAEdOoU03kbQNqp2MieHRRt4tN2lztSQewBo+K1u3H8QqPtjwNWiU0Y8ysY3HTqb1K3C/odLsCyAVXK1MsbGxDM0SEDM86C1+rU99lWqDG4KgkQzRyEC5DHAkDhdQBd3uk9Im9mPGFia5m2zcU4yjRSXF5lSREURZQi5fbXbIUDA1gDqh4uAfNaOGd3v4Dpt2KYVe1lXK7M6qmv1McWNHc1tgtlFs87E7Qp0JbubLuijuAbxKineBM900XSHm8g7WvOt+w39yrlHVtmjbJG4OY8BzSOkFHGxNhsXTxC93PwPciItTrMHG8KbV08kL+DxYH6ruLXe42Kgc8Jjc5rhZzSWkdRBsR8V9FKMbxaHksQksNJA2Qf8AcLH8TXKSD5HibXpJxjUXLgUzY7FvKqKJ5N3gZH9eZmhJ7xY+9btT3dHV3jnj+q5rx/3AtPhHxVCWklZno4Sp0lGMn4enAIiLB1BERAEREAREQBERAEREBAMd9Kn9rJ43LBWdjvpU/tZPG5YK6EUWp13qFSN0Pm1HfH+Uim6pG6Hzajvj/KRYnkduze8x8/QoqIigLaQ7bn+IVH2x4GrRrebc/wAQqPtjwNWjXQsikYjtZ6v1C7vdJ6RN7MeMLhF3e6T0ib2Y8YWJZE+A7xAqSIigLgRHbuoL8QnzfRcGjsDWgD+/vWgVB3m7MP5TyqJpLHACW2paWiweewgAdlu1T5TxfApmMpyhWlveNwq5usnLqEg8GSua3uIY783FSmjonzPbHEwue42AbxP/AOdquWzGC+RUrIrguGryOBc7U27Oj3LWb4HdsmnJ1XPkkbVERRFlClm9tn+phPXGR8HH+6qak+9eoDqxjR9CIX73OcbfC3xW8MzzdqP9O9UezdK//UyjoMV/g9v9yqophujgvNO/6rGt/qcT/wDRU9J5mdmL9OvP1CIi0PRCIiAIiIAiIgCIiAIiICAY76VP7WTxuWCs7HfSp/ayeNywV0IotTrvUKkbofNqO+P8pFN1Sd0Hm1HfH+UixPI7dm95j5+hRERFAW0h23P8QqPtjwNWjW825/iNR9seBq0a6FkUjEdrPV+oXd7pPSJvZjxhcIu73SekTezHjCxLInwHeIFSREUBcD8IWjq9iKOV2Z1My/8AJdl/c0gLVbZ7cSUE7Y2RMeHMD7uJB1c4W07loPlcm9Xh/qctlF8jzq+Lwyk4VONvhcoeGYJBSgiCFjL8S0c497jqVnKXfK3N6vD/AFOVCwLETU00UrmhpkaHEDUC/QEaazJsPiaNX3aXL4WM9ERanWfhUI2pxPymsmkBu0us37Lea0+8C/vVO3hbRClpixp+emBa23FrfpP+Gg7T2KRUVG6aRkcYu97g0DtOnwUsFzK/tWtvSjRjq9eRUt1eH5KR0hGsrzb7LOaPxZl2qxcMoG08LImebG0NHbYan3nX3rKUbd2ezh6XRUow8EERFgnCIiAIiIAiIgCIiAIiICAY76VP7WTxuWCs7HfSp/ayeNywV0IotTrvUL301fJFfk5ZGX48m9zL24XynVehFk1Ta4ozv8dqPWaj/lk/cn+O1HrNR/yyfuWCixZG3ST8X8zzmmc9xc9znOPEuJc495Oq8ERZNG7hdXu5xuOlqXcscrZWhgcfNacwIzdQPC65RFhq5LRqulNTXI+jAV+qP7K7wJKMCOUGWAcBf5xg/kJ4jsPusqdg+0UFW28ErXHpadJG97Tr+ihcWi2YbGU664Oz8Cdb2fS4/YjxvXErtt7PpcfsR43riVLHIrWO7xPUK57GegU/sx+qhgVy2OcBh9OSQAIxcnQDitZ5HbsjtJafc3a1uPY9HRRGSU/ZaPOefqtH69C0W0O8iCnBbCRNL/Kfmmn+Z/T3D4hS7FsYlq5DJO8ud0dDWj6rR0Baxjc78XtGFJbtPjL6I/cbxiSsmdLKeceAHBrRwa3sH9yu83Y7Llo8qlbYuFogegHjJ7+A7L9YWn2H2GNU4TVDSKcagHQy9n2es9PAdYrTWgAAAADQAaAdizKXJHNs/CSlLp6vl+fwfqIijPeCIiAIiIAiIgCIiAIiIAiIgIBjvpU/tZPG5YKzsd9Kn9rJ43LBXQii1Ou9QgCKkbofNqO+P8pEbsrkuGo9PUVO9rk3yplX0bZLKPpD1v8ADf8Af0/k+ckW824/iFR9seBq0akR4lSG5Nx8GF1e7/A4q180czbjkwQRo5pzDnNK5Rd3uk9Im9mPGFiWR0YKKlXipLh/Brdod3tRSkujBmh+swc8faZx94uO5cwx5abgkOHAjQj39C+i1qcV2WpqrWaBhcfpN5j/AOpup960U/E9avslN3pO3wf5IhWYhJOQZZHvLRlBecxAuTa57ysddHt1s9HQ1DWQl5a5gfzyCQczhYG3DRc4pEeHWhKE3GeaCyZsTlexsbpZDG0WawuOQAfy8FjKo7JbBUslPFNKx73vaHEOcQwE9Qbb77rDaRLhsPUrycYPUm9BhktQ/JDG97upovbtJ4AdpVF2Y3ZNjIkrCHu4iIaxj7Z+l3cO9dzS0TIW5Yo2Mb1MAaPgF7lG5tnvYfZlOm96fvP6H41thYaAdS/URaHqhERAEREAREQBERAEREAREQBERAQDHfSp/ayeNywVnY76VP7WTxuWCuhFFqdd6hUjdD5tR3x/lIpuqRuh82o74/ykWJ5Hbs3vMfP0KKiIoC2kO25/iFR9seBq0a3m3P8AEKj7Y8DVo10LIpGI7Wer9Qu73SekTezHjC4Rd3uk9Im9mPGFiWRPgO8QKkiIoC4Eo3s+lx+xHjeuJXbb2fS4/YjxvXEqeORTsd3ieoVz2M9Ap/Zj9VDFc9jPQKf2Y/VazyO3Y/aS0+5ukRFEWQIiIAiIgCIiAIiIAiIgCIiAIiIAiIgIBjvpU/tZPG5YKzsd9Kn9rJ43LBXQii1Ou9QqRuh82o74/wApFN1SN0Pm1HfH+UixPI7dm95j5+h3tZXxwNzTSMjaTa8jg0X1NrnpsD8Fh/5ppPW6b/kb/dc9vY9CZ7Zv/jlUnUcY3R6uM2hKhU3EkzcbY1DZK6d0bmuY5ws5pu081o0IWnRFKiu1J78nLxYXZ7scRjgnlM0scYMYAMjg0E5hoLrjERq5tQqulUU1yLz/AJopPW6b/kb/AHWwp6hsjQ+NzXMdwc03ae4hfOwVv2G/h1P9k+JyilGxY8FjpYibi1bgcNvZ9Lj9iPG9cSu23s+lx+xHjeuJUkcjw8d3ieoVz2M9Ap/Zj9VDArnsZ6BT+zH6rWeR27H7SWn3N0iIoiyBERAEREAREQBERAEREAREQBERAEREBz8+wdHI9z3QXc4lxOd4uSbk+d1rw+T2h9X/ABv/AHLo0Wbsg9mov/RfJHOfJ7Q+r/jf+5bLCNn4KPN5PHkz2zaude17cT2lbFEuzMaFKDvGKT0RhYtg0VWwMnZnYHBwFy3UAi+h6iVqfk9ofV/xv/cujRLszKjTm7yim9DnPk9ofV/xv/cnye0Pq/43/uXRol2aezUf2L5I5z5PaH1f8b/3J8ntD6v+N/7l0aJdj2aj+xfJHOfJ7Q+r/jf+5byhoWQRtjibljaLAXJt08TqveiXN4UacHeMUvI1OLbLU9W8PnizuAyg5nN0uTbQ9ZKwvk9ofV/xv/cujRLsxKhSk7uKb0Rznye0Pq/43/uW8oqNsMbY4xZjBZouTYd5XvRLm0KVODvGKXkERFgkCIiAIiIAiIgCIiAIiIAiIgCIiAIiIDR4JtlT1s80EJeZICQ/MwtGjiw2J46gpiu2NPS1UNLKX8tPbIGsLm85xYLu6NQVJdmdr2YZide+SGeUSSSNAgDXEWmebnMRovPFdq2YljdBJHFNGGPiZacBrieVLrixOmqAp+Mbatpq+nozDI51QAQ9pGRuZzm6g6/R+9ZGKbWx09ZT0ro5TJU3yuaG8m21/PJdfo6AVzm1W09RBjVFTRyAQTBuduRhLrvkB5xGYaNHArL2xFeZx5NW0lJTZBz58udz7uzNGYHgMvC3HpQG32c2ujr5KhkccrTTPyOMgaA43eLsyuOnMPG3ELE2S23GIz1MQgMfkzsuYvz5+c9t7ZRbzO3itLu82uqJquooqySGaSEZ2zQ5crwC0HVoAI57CDYHUgrVbqnWrMVI4h5PwknQFXRRvZPaLGcVieIKmBnJG7pZGMaXFwFomhrCNLE3t9Lj0Ld7Gbe1FTSVrKjKKykY9wcGgXs1/nN827XsINhY3GiApKKNYRtNjNdQSVEVRAxlPnLnFjBLMWtDy1oyZQGtt1XvxK9tDtVi+IUT6mCWnijpmnOQ0GSdzBncQC0gWbl00Fye4AWBFP8ACN47jgjq2ZrXTxkx2HNbJJcBht0A5mk26jZc3JtTisdKK419C5ps80vzecMcdBYC/AgkB2YDpuLICyLndudrhhVMJzCZbvDModk4te698p+r1dK5vbLeU+HD6WWkaBPWC7cwz8mAG57A6Fwc4NF9NVyG8ePFIqJjcRlhlikeHB0YAfE9rH/NuIaAQQ53X5uh6wLdQVXKxRyWtnY19uNszQbX9696nm1W2MtBRUUVKGeVVLI2sdJbIwBsYLjfTi5oudBqTwWqG2FdhtTTisraSrpp3ZH8jkzRXIBddoB0vfW4IBGhQHYYltuIMUgoOQJMzQ7lM9g24lNsmXX/AG+vpXUKWbS/9U0Psx4alY9ZtpW1mJz00FbTUccLnsbywbeQxvycXA3J1NhbTrQFA2v2nbhtNy743yDM1mVhAPOvrr3LY4VXiogimDS0Ssa8A8RnaHWPxXF7Z4xW4dhDHvnjNaJGtfIxjSxwc53Brm283L0Ba7bXbWqpMNw+eKUCSZrTKcjCHfNNedC2w1vwCAp6KQ7Q7TYxh7Yauokp+RlcP9O1gsy7S8RuJbmvlBFw42IW23j7eT00lNBSvjh8oaHmaYAhgc7KL3BAA4k2KApCxKbFoZZHxxzRvkjtnaxwc5l7gZgOHA8epcrg1Fibqae+I0sz3tZ5PKxrSxjgTnLrR2OlutcHu6o652IVPIVELCyZvlOZoIlAmfn5PmHLez/q+cPcBTKLbdkuJSUIhkD4gSZCRkNgw2A4/T+5bo4tDywh5aPlyC7k8wMlhYklvEDUfFcLQ7T1UuO1VIJW8iyN5jaWM5rskRaS7LmNi48SVxtNQYiccljZVU4xHk+dMWDkiOTj0DeT45co83oKAu6KfYxtPVQ43R0glHIyRtMrQxhzOtNchxbmGrG8LcF7NsNqKinxahp4pA2Cct5RuVjs15cp5xFxp1FAdlX4tDT5RNNHGXkNYHuDS8kgANHEm5HDrWWonvPpKwYjTcpPEQ+U+S2aPmRnjtynM52uU/S4FdPtPtVWYXRQRSyQy4jO97RIAGxNbm0dawFwHMGotxJvbUCirExDFoaYAzzRxhxs3lHBuY3As0HibkcOtTF+11fhk8BrK2kq6eZ2R4hyZor2ubtaDoNR0HKRpotbvepqsVlOZJonRPld5M0NAdFrDfOcuvOyni7ggLWi1OzNNVRwZa6aOWfMTmiblbl0yiwaO3oW2QEs3YUr24riJcx7Wlz7FzS0H5950JGqbfUr3Y9hzmseWjk7ua0lo+eedSBYKpogJXtx/wBR4d3M/wDLMtTtK2OLG5pMWpaiemc21OGNL4+DcoAuAR54IvxNyDe66SPZGqq8a8qqpoeRpnnkmx3z5QXGNruaBxdcm5/tRkBIN2lK5uNVDvI30sT4HGOMsLWsaX05a3quWjMR1krM3Y0z2VWKlzHtBcbFzS0Hnz8CRqqmvXOzM1w6wR8QgIXu023/AMMgm5Wmnkge4Fr4W3AkDReNxOguMp/RbnYPB53U+J1k0T2GpjlyNIILswlkcWtOpGZwA01sV1m7DZOXDaeWOZ8bnPkzAxFxFsjRrmA6l2aAl+72me3Z+pa5jw4ios1zSHG8YtYEXXnu6pXNwCoa5j2vIqOa5pa43jsNCLqmogI1s1szLV7OTQtjcJhMZGNeCwuLOTOXndYzAdtlpsNfhccIZV4TWmuaMrmsMw5Rw+kBygy36radF1fkQEk3i7LuGH0MtHTva2lu4w86V8YlySa5uccr22PetTvB21fi9HGyno6kMY8OlcWFzQ/I8NjaW8eLjc24DRXFEBJt42zUk1JQVDIHTNp42tmibmDiwtjcdG84DmlptqM1+ha3Co8HqJoYqfCa0yve1rsz5mshBIu9xEhuG6nh0dCtaICY7R0zztPRODHlgjF3BpLRzani61hxHxWn3hYnh9Q+oY6gqhiDXOjZJGzKJHNJa2QkHnt0HFpNuHWrMiAjOL4ZUs2ZijnZKZeWaWsIc6RkeZxa0jiLDo6AQF5bw6N7sJwsNjkJa1mYNY4kfMtGoA096siICc77qdz8PiDGPceWGjGlx/25NbAL2bZ4tRRx08OI0U0rDCHNkjYTyZsGluYEOaTYcD3qhIgJPuaw+RtRVSRxzx4e8WjE2hcc92m3AkMuC4dawtmsYOE4tWR1ME58pltGWNuDmlcWu1tdpD73HUrKiAluB0rxtRVPLHhhY6zi0hh5kHB1rdB+CwcfxE4XtC+rnhmdTyR2a6Nt73iY3S+hIczUX6VYEQEk3gzvp8TocSEMjqcRsuAOc088ljugHLJpfiQVgYni8uI4zQVDaWojpg+NsZkYQXBsl3yG2gF3Acfo96tSICXb5IJGTUNS2J74oHkvyC9rOjeAeq4adTosTeAx2MUdPW0tPM+OF8gfE8ESOZdt3WYb2uwjTWzr9CriICI4e3B55Io4MIrTM9zWuBfMGxXIBc5wkOg1PDo6Fv8AfXRSZaOdkbnxwSOL8oJtfknNvbgDyZF+0dap6IDT7LbTMxGDloo5WMzFtpQGuJAaSQATprb3L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64" name="AutoShape 44" descr="data:image/jpeg;base64,/9j/4AAQSkZJRgABAQAAAQABAAD/2wCEAAkGBhAPDxQODxIQEA4QEBgQFhAPEBIQFhUUFBUVFRQQFBQXGyYfGBkjGRQUIC8lJCgqLC0sFh4xNTAqNSYrLCkBCQoKDgwOFw8PGi0lHiQvLzUsMSosLCwsLCwsLSosKSk1Ky0sKTUsKS8sKSkqLCwsKSwsLCksLDQsKSwsKSkpLP/AABEIAL4BCgMBIgACEQEDEQH/xAAcAAEBAAMAAwEAAAAAAAAAAAAABwQFBgEDCAL/xABLEAABAwIDAwUJDQUIAwEAAAABAAIDBBEFEiEGBzETIkFRYTI0cXJzgZGxshQXIzM1QlN0oaKzwtEWUlSSkxUkQ2KUwdLwNoKjY//EABoBAQACAwEAAAAAAAAAAAAAAAACAwEEBgX/xAAyEQACAQIDBAcIAwEAAAAAAAAAAQIDEQQFMRIhQXETMjRRgZGxFDNSYaHB0fAVIuFi/9oADAMBAAIRAxEAPwC4oiIAiIgCIiAIiIAvCErgNsN4wjLqejIdIOa6fiGH91g4OPbwHb0ZSuUV68KEdqbOrxraSmo23nkDSeDAC558DR0dvBcJiu9eV1xSxNjb0PlOdx7cosB6SuGlmfI8veXPkedXOJc4nw9K6fBd3FXUAOkApoz0yC7j4Ixr6SFZspanhSx2IxMtmirL5fk1dVtfXy93Uym/Q0iP2AFgPxGZ3GWY+NK8+sqpUO6yjYPhTLM7tdyY8wbr9q2ceweHNFhTMPjOe71lNpIz/HYme+cvq2R+LGqlhu2onBH/AOr/AFXW4oN4eIRHWUTN/dma0/eADvtKoVRu6w5/+CWnrZLIPszWWgxPdK3V1NMQf3JhceDO3UegptJmHgsXS3wl5MzMF3pU8tm1LTTuJtnBMjD4SBdvnFh1rtYZmvaHsIc1wuHNIII6wQoPjGz1TRnLPGWAmweOcx3gcNPNxXuwDaiooX3hdeMm7oXdw7r8U9o+1YcVwLKOZTpvYrr8l1C8rUbO7Sw10fKRGzm6Pjd3TD29Y7VtlWe7CcZpSi7o8oiITCIiAIiIAiIgCIiAIiIAiIgCIiAIiIAiIgC8LytJtbjwoqV8wtyh+DjB6XkG3mFifMhCc1CLlLRHL7xNsjHehp3WeR8LI06tB/w2nrI4no8+k+w3DZamVsMLcz3cANAB0ucegBelxc9xJu973X6y5zj9pJKs2xeyzaGC7wDUyAGR3V1RjsH2lXdVHNwjPH1ry6q+i7uZ+NlthoKIB7rS1NtZXDRvZGOgdvErprIF5VTdzo6dKNKOzBWQREWCwLwvKID1VNMyVhjka17HCxa4AgjtBUv2z3fGnDqmlu6Aaui1Lox0uaelv2j1VVfkhZTsa2Iw0K8bS17yAYTi0tJM2eE2e30OaeLHdhVvwDG462Bs8fTo5p4tcOLSpnvB2UFJL7ohFqeZ3cjgyQ6lviniPOOpY+wG0JpKoMcfgJyGOudA75j/AE6eA9isaurniYSrPCVuhqaP9uWZF4C8qo6QIiIAiIgCIiAIiIAiIgCIiA1Mm1VExxY6pga5pLSDI0EEaEFfn9r6D+Kp/wCo1RfG++5/rEntuWCrdhHOyzaom1sou37X0H8VT/1GrMoMWgqATBKyUNsCY3B1ieANl8/Kl7ofi6jx2epyxKNkbOEzGdeqoNIoSIvCrPZNZU7S0cTzFJUQskbo5jpACNL6jwEKa7x9oGVU7I4XtfBEy+ZhuC93E37AAPStZtx8pVPlB+GxaNXRjbecxjcdOe1StZX9DpdgW0zavlqqWONkLczRI4NzPOgIvxtqfDZVmgxumqCWwTRyuaLkRvDrDhc2UBXebo++J/It9pYkuJPLcU4yjRS14lQXlEVR0h4RcvtptkKBgZGA+pkF2tPctHDO7/YdKmFXtVWyuLnVM4J6GSOjaPA1pAUlFs87E5hToS2dWXcLyo5gG8SqpnATPdUQ8C2Q5ngdbXnUnw38yrlHWMmjbLGc0cjQ5pHSCjjYuw2Lp4hf117j3oiKJtmBjmFNq6eSnfwkbYHqdxa4eA2KglRA5j3RuFnMcWOHUWkgj0hfRJUY3i0PJYjJbQStbMP/AGGU/awqyD4HiZvSvGNRcNxTdjsWNVRRSu1eG8m/xmc0nz2B863anu6OsvHUQfuPbINf3wWm38n2qhKEtzPRwlTpKMZPuCIiwbQREQBERAEREAREQBERAfP+N99z/WJPbcsJZuN99z/WJPbcsJbJwtTrPmFS90PxdR47PU5TRUvdD8XUeOz1OUJ6G9lnaF4+hQkRFSdYQ7bj5SqPKD8Ni0a3m3HylUeUH4bFo1sLQ4nE+9nzfqF3m6PvifyLfaXBrvN0ffE/kW+0sS0Lsv7RD94FRREVB2BENu53PxKcuvzXBgB6GhjbAfafOtCqBvM2Yfynu+JpcxwAlA1LS0BofbqsAD1WU/V8XuONxlOUK0trvCre6ypc+gLXcI53Mb4uVjvW4qVUdHJNI2KJpfI42DWi/n7B2q47MYKKKljg0LgMzyOBe7VxHZfTzKM3uN3KacnVc+CRtkRFUdKFLN7cYFTC7pdCR/K7T2iqmpNvWqM1ayMfMgB87nO09AHpU4anm5o17O+aPduld/eZh0GEH0PFvWVU1MN0cN5qh/7sbG/zOcfyKnrE9TOWdnj4+oREUT0QiIgCIiAIiIAiIgCIiA+f8b77n+sSe25YSzcb77n+sSe25YS2ThanWfMKl7ofi6jx2epymipW6H4uo8dnqcoT0N7LO0LxKGiLwqTrCH7cfKVR5QfhsWjW824+Uqnyg/DYtGthaHE4n3s+b9Qu83R98T+Rb7S4Nd5uj74n8i32liWhdl/aIfvAqKIioOwPyRdaOr2IoJXZnU7A69+Zmjue0NIWs2x24kw+ZsTImSB0ee7nFpGpFtB2LQ++7N/DRf1HfopJM8+tisMpOFTh8r/YoGG4JT0wtBEyO/EtbqfC7iVnKY++7N/Dxf1HfoqBgeImppoqggNMsYeWg3Av0XRprUtw+Jo1f60uHysZ6IvCibYcoRtTifumtmmHcl+Vvis5rT57X86p28HaIUtKY2H4ecFjbGxa358no0HaQpFR0b5pGQxi75HBjR2n/ZWQXE5/Na2040Y+P2KluqoMlG6Y8ZpTbxWc315l2qxcNoW08LIGdzGwMHmHFZSg3dntYen0VOMO5BERYLgiIgCIiAIiIAiIgCIiA+f8b77n+sSe25YSzcb77n+sSe25YS2ThanWfML301fLECIpZYwePJyOZe3C+U6r0IhFNrejN/tyq/ian/US/wDJP7cqv4mp/wBRL/yWEixZEuln3vzP3NM57i97nPeeLnuLifCTqV+ERZIPeF1m7jHIqWqcJjlbMwRh54B17jN1A9a5NFhq5bRqulNTXA+jA668qPbK7wJqMCKUGanGgF+ewf5SeI7D5rKnYPtFTVbc0EjXnpYea4eFp1CpcWjrMPjKddbnZ9xPN7HfcfkPzOXELt97HfcfkPzOXEK2OhzWP7RMK57GfJ1N5BqhiuWxzgMNpiSABA3U6dCjPQ3co95LkbtazHsehooTNMbdDWDunu6GtH/bLRbQ7yKanBZBaomGlmnmNP8Amf0+AfYpfi2MTVchmnfnfwHQ1o45WjoH/Soxjc9DF5jCknGG+X0R5xrGJKyd1RKec7QNHBrRfKwdg/UrvN2OzBaPd8w1cLRNPQ08ZPPwHZfrWm2H2HdVOFTUNLaUG4af8W35O3pVaYwAWAAA0AGlh1LMpcEauX4SUpdPV8PyfpERVnvBERAEREAREQBERAEREAREQHz/AI333P8AWJPbcsJZuN99z/WJPbcsJbJwtTrPmERUrdEPg6jx2epyw3YuwtDp6ihexNMyZl9G5QmUKHSHrfw//f0/0+c0W824+Uqjyg/DYtGpo8OpDYm49zC6vd/gcNa+eKdtwIgWuBs5rs3dNPWuUXebo++J/It9pYlobOBipV4qS3f4avaDd9VUpLowaiDjmjHOHjM4+cX4dC5hjyCHAkOabgg2IPYRwK+i7LVYrsrR1Ws0LHO/fbdjv5m2Kgp956tfKU3ek7fJkQrMRlnIMz3yFrcoLzcgcbXWOuj252eioahscJeWPjz2eb2NyLA24aLnFYjw60JQm4z1QWTNiUz42xPke6JgAbGXHKAOHN4LGVQ2S2CopKaGpla6V8jA8hzyGgnos21x4VhtItw1CpXk4wdu8nFBhs1Q/k4I3Sv6mjh2k8AO0qibMbsmxkTVpEjxYiFvcA8eefneDh4V3NLRRwtDImNjYPmsaGj0Be6yrc2z3sPllOm9qe9/Q8MbbQaAaWC/SIoHqhERAEREAREQBERAEREAREQBERAfP+N99z/WJPbcsJZuN99z/WJPbcsJbJwtTrPmFS90PxdR47PU5TRUvdD8XUeOz1OUJ6G9lnaF4+hQkReFSdYQ/bj5SqPKD8Ni0a3m3HylUeUH4bFo1sLQ4nE+9nzfqF3m6PvifyLfaXBrvN0ffE/kW+0sS0Lsv7RD94FRREVB2BKd7HfcfkPzOXELt97PfcfkPzOXEK+Ohx2P7RMK57GfJ1N5BvqUMVz2M+TqbyDfUoz0N3J/eS5fc3SIiqOkCIiAIiIAiIgCIiAIiIAiIgCIiAIiID5/xvvuf6xJ7blhLNxzvqf6xJ7blhLZOFqdZ8wqXuh+LqPHZ6nKaKlbovi6jx2epyhPQ3ss7QvH0O6rcQigaHzSMiYTlDpHBgJIJtc9NgfQsP8Aaqh/iqb+tH+q57ex3lH9ab+HKpQoRjc9TF5hOhU2EkbjbCoZLXzyRua9jnghzCHA8xouCNDqCtOvC8q452pLbk5d4XZ7scShgnmdPJHE10QAMj2sBObgCVxiLDVydCq6NRTXAvH7VUP8VTf1o/1WwpqlkrRJG5r2OFw5hDge0EL53Vu2E+TafyZ9pyqlGyOiwWOliJuLVtxxG9nvuPyH5nLiF2+9jvuPyH5nLiFZHQ8TH9omFc9jPk6m8g31KGBXPYz5OpvINUZ6G5lHvJcvubpERVHSBERAEREAREQBERAEREAREQBERAEREBz8+wdA97nuhBc9xcTnfqSbk8esr8e99h30H33/AKro0Wbso9npfCvI5z3vsO+g++/9VssIwCnpA4U7MgeQXak3te3E9pWxRLko0acXeMUnyMHFsGhq2CKoZnY12cC5HOAIvp2OK1XvfYd9B99/6ro0S4lRpzd5RTOc977DvoPvv/VPe+w76D77/wBV0aJdkfZqXwryOc977DvoPvv/AFT3vsO+g++/9V0aJdj2el8K8jnPe+w76D77/wBVu6CgZBG2GIZY2CwbcmwvfifCshEuThShB3ikjU4rsvS1bxJPHne1uUHM4aXvbQ9qwve+w76D77/1XRolyMqFOTu4ryOc977DvoPvv/VbyiomQxthjGWNgytbqbAdGq96JclClCG+KSCIiwWBERAEREAREQBERAEREAREQBERAEREBpME2xpK2eelp3PdNSuLZQ6N7ACHOZoSLO5zXcOpecV2upaWqhopnPE9V8W0RucDrl1cBZuvWpBsvthHheLYlLLDUTiad7AKZjHlpZUTElwc5tgc2nHgvfi210eKY3h00cNRAIpGxltSxjHEmQG7Q1zrhAU3Gtt46XEaXDXRPdJWC7ZGloa2xcDmB1+b0LIxPa+Gmr6bDnslM1aHlj2hpYMgJOclwI4dAK5/avaiqp8bw+iie0U1UPhGmNridX8HEXHchZW2EeKunApKyjoaQRD4Sdgc90l3ZgL8ABl9KA2uzW2MOISVMUTJmGjmMDzKGAOcC4XZlcbjm9NlibIbdtxKoqqdsLojRScmXOeHB5zyMuABprEfStLu82xqpq6pwqtfDPNTs5VlRAAGvYDGHcND8bGR4SDwWn3QutXYwRxE7j/96pAVtFGtj9pdoMYhfyFRTxCE3dPJC0FznNBbA1oFm2FySR88Ld7E7wKqqpK6KpyivoGPOdrQAbCRoJbwzNfG4HoOiApSKNYRtNtBX4dJWxTQRspc7nO5JnKTlgzljRbKwNFhrxJPBe3DtqcfxGhfWwSU0EVKwhxEd31MjAXPc29wwWyi3XfsQFgRT3B95T/7AOLVDWunjc6HK3mtkl5Tk4zbXKDmaTxtquem2kx6KiGLOq6J7SGyGh5NlwxzrDgbjRwJF7jrNtQLGuf242ubhVJ7rdE6ZvKNjyNcGHnAm9yOxcxtnvOfDh1JUUTR7pxFodGHgO5NoDeU5vAuDntZ1XdfWy5DeczGYcOEeJSwVEMzw4PjZlfDI1jncm4gAOBBOv8Al7UBcKOo5WJktrcoxr7XvbMAbX869ynu2O2k2H0dDTUgYa2tbHHG6TVrGgRtLz0XzSMGuguTray1b9qsUwuqphXVNNXUlXMIXGBjWuic4tAPN10vfhYgHgbIDrcQ26ZDi8GEGFzn1EYkEweA1txMbFtrn4k+ldSpPtH/AOY0H1ZvsVy9NRttiVdilRQ01XS4dHTyviZy7GuMropDGdXcXGxdYWsLceKAoW2W1bMLpDWSRvlaHtZkjLQbvNgddOK2WF14qIIqgAtE0TZA08QHtDrG3hXF7bY3iGG4K2d00b65ssbHzNiaWOzvsSGEW4ELXbd7d1lFhuH1cT2tkqMplJjYcw5HlHWBHN1HQgKeij+1G1OPYZHDiVTJTOgmfY0bI9GDKZBE59r3LWuGYHQjh0LcbytvKmllpaakfFTirZyjqmoAIY27QOOgAzXJ14edAUhYdNi9PLK+CKWKSaG3KRse1zmZu5zgdze3SuXwSgxj3NOH4hSVEj2M9zTshblY655QvAHOBGWy4LdrRYgcTrBTzwxujqWmrLor8sBPJnEenMJIk/mCApNDt7FNi02DiKQSwMLzKS3IQGxusBe/+K30LenFYOWFNysfugtLxDnGfKOLsnG2o17VweH7WVsu0NXhnKMFPFA90Y5Nl2vEdOWkutci8rlxtHQYp+0U0TKmnbinIEvqTD8G5vJwXAjtxy8mOHzSgLyi4DGNqqyHH6LDmyN9zTwh0jeTaSXZJySHWuNY2rxtptZV0uMYfRwva2nqXMEjTG1xOaYMNnEXHNJ4IDtK/F6enyCeWKIyvEbBI9rS95NgxgPdHsCzFEt6lLXDE6MyzROElQfclo7GEGWEASG3P5xYenuT5+p2r2qxDC6Gnge+GoxWqmMQmDMkbQXGz8mnAOY3XTUk3sgKIsSvxWCnAM8scQe4Mbyjw3M4kANbfibkaDrUyqNqsVwqemdXVdLW0lTNyUghY1roi7pzNtw1N+BDSLDRa7fFTVgrKV0s0ToH1X91Y2OzoXZoQTI63OGbKfAEBaUWr2dp6yOANr5Y56jMSZImcm0tJ5oy26FtEBKt1lHIzGMVe+ORjHSnK58bmh394nPNJFnCxB0617d4NLI7HsLe2ORzGkZnNY5zW/C35zgLDzqoIgJbt3/5LhPgPrkWh2obDFtBLNjdNPU0jmgUobG6WPuWBrQ0aO15QFvG5uQRYjq27HVtVjjcQq5oDT0b3GCOIOz5bODWP5oA1fcm7r2VFCAje7Kje3H6ib3HJQwSUUhjhMRY1jXSUpYzQZQ4taXEA8SVm7qaSSOsxcyRyMDpnFpexzQ4ctUm7SRZwsRw61V1+Jm3aR1tI9IQEE3X7dDCqaczU88tNLIHNmhAcBMI2gwvJIDbtDSDfrW93e4HUGnxXE543xuro5eTY5pBdmM0r3AHUtLpABoL5e1dXur2PmwummhmfHI6SflAYs1rcmxljmA15q7ZAS/dxSyM2cqGOZI15908x7HNdq3TmkXXt3Y00jNnpWPY9jyanmPY5rtQbc0i+osqWiAjGzey1RV7KSUjWPbUiodMyORpjc4xytkyWfaxc0EC+lyFz2GtwKKJsdbhNacUaMroon1YMrxxkYOVGW/Ei2mtswsT9EIgJFvI2Sc3D6CooYHtZQXd7mBkmcxspjluc13uyvjAPY49S0+8TbiTGaBsVJR1XJseHzPMRe0SZXBkLMl82tyT0C3XpdbIgJJvR2WmqKbD6uOF1SyljDJ6dmYOdE8ROcObzrfBlhy6jlLjgtPgsGzs88EVHhVcZ5Jo2vvLVtbBzhd8p5U9zx4W0tcK5ogJZtBRyHa6hkEchibTAGQMcWCzKwWL7WB5zenpC028bFsKqXVMT6CqGKsdJBFI2JzeVcwljJjlNpY+B1BNuHQrYiAi2MYTWs2TjhqGTOnFU1zYi10kjYuWLmNLRc6N1t0Cw0tZed59DK/BsLa2KV5aG5mMie8ge5yOc0C41NlaEQEz380skuGRNiZJI73SObGx0h+JmF7NBsLka9qytusWw2KGmgxSkmnifBmbNHG48k4BrS3O0hzHG44HoN1QkQEl3LYfIyoq5oop4MMktyTZ7guOZ1iB84hvFw43GpssDZnGjg+N1sNXDPeuqAInMYSDnme5rrkgFtpm6i9srr9CtKICU4BRyja+slMcgiMLrSFjgw3jpBYPtYnmu6ehYO0OJHCNpZMSqYpnUs0GVr4mZr3jjaQDoMwMXDjYgqyIgJFvFnlpcVoMbEMklKyJodlGrfjMzXdAOSYkX0Jba4WsxfF58SxvD6xtLVRUgmhjidLCRmDZ8z5jlvlaczbXto2/WrgiAlm+mnkZNQV4jfJBSzF0hYCctnxSC/7oIjdqbC9utYe8IOxqgpsTo6eaaKGaRslO8Fj3RXs5wDCXWJZbm3NnXA0sq+iAhGF02zlRJFBTYTXGole1j2ctVtEIcec6RwlOg16OjoXT776SXJRVUcb5I6WoL35ATl1jc0utwaTGRfouFUEQGn2W2mixKmFVC2RkZe5gErQ1126E2BOl/Utw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66" name="AutoShape 46" descr="data:image/jpeg;base64,/9j/4AAQSkZJRgABAQAAAQABAAD/2wCEAAkGBhAPDxQODxIQEA4QEBgQFhAPEBIQFhUUFBUVFRQQFBQXGyYfGBkjGRQUIC8lJCgqLC0sFh4xNTAqNSYrLCkBCQoKDgwOFw8PGi0lHiQvLzUsMSosLCwsLCwsLSosKSk1Ky0sKTUsKS8sKSkqLCwsKSwsLCksLDQsKSwsKSkpLP/AABEIAL4BCgMBIgACEQEDEQH/xAAcAAEBAAMAAwEAAAAAAAAAAAAABwQFBgEDCAL/xABLEAABAwIDAwUJDQUIAwEAAAABAAIDBBEFEiEGBzETIkFRYTI0cXJzgZGxshQXIzM1QlN0oaKzwtEWUlSSkxUkQ2KUwdLwNoKjY//EABoBAQACAwEAAAAAAAAAAAAAAAACAwEEBgX/xAAyEQACAQIDBAcIAwEAAAAAAAAAAQIDEQQFMRIhQXETMjRRgZGxFDNSYaHB0fAVIuFi/9oADAMBAAIRAxEAPwC4oiIAiIgCIiAIiIAvCErgNsN4wjLqejIdIOa6fiGH91g4OPbwHb0ZSuUV68KEdqbOrxraSmo23nkDSeDAC558DR0dvBcJiu9eV1xSxNjb0PlOdx7cosB6SuGlmfI8veXPkedXOJc4nw9K6fBd3FXUAOkApoz0yC7j4Ixr6SFZspanhSx2IxMtmirL5fk1dVtfXy93Uym/Q0iP2AFgPxGZ3GWY+NK8+sqpUO6yjYPhTLM7tdyY8wbr9q2ceweHNFhTMPjOe71lNpIz/HYme+cvq2R+LGqlhu2onBH/AOr/AFXW4oN4eIRHWUTN/dma0/eADvtKoVRu6w5/+CWnrZLIPszWWgxPdK3V1NMQf3JhceDO3UegptJmHgsXS3wl5MzMF3pU8tm1LTTuJtnBMjD4SBdvnFh1rtYZmvaHsIc1wuHNIII6wQoPjGz1TRnLPGWAmweOcx3gcNPNxXuwDaiooX3hdeMm7oXdw7r8U9o+1YcVwLKOZTpvYrr8l1C8rUbO7Sw10fKRGzm6Pjd3TD29Y7VtlWe7CcZpSi7o8oiITCIiAIiIAiIgCIiAIiIAiIgCIiAIiIAiIgC8LytJtbjwoqV8wtyh+DjB6XkG3mFifMhCc1CLlLRHL7xNsjHehp3WeR8LI06tB/w2nrI4no8+k+w3DZamVsMLcz3cANAB0ucegBelxc9xJu973X6y5zj9pJKs2xeyzaGC7wDUyAGR3V1RjsH2lXdVHNwjPH1ry6q+i7uZ+NlthoKIB7rS1NtZXDRvZGOgdvErprIF5VTdzo6dKNKOzBWQREWCwLwvKID1VNMyVhjka17HCxa4AgjtBUv2z3fGnDqmlu6Aaui1Lox0uaelv2j1VVfkhZTsa2Iw0K8bS17yAYTi0tJM2eE2e30OaeLHdhVvwDG462Bs8fTo5p4tcOLSpnvB2UFJL7ohFqeZ3cjgyQ6lviniPOOpY+wG0JpKoMcfgJyGOudA75j/AE6eA9isaurniYSrPCVuhqaP9uWZF4C8qo6QIiIAiIgCIiAIiIAiIgCIiA1Mm1VExxY6pga5pLSDI0EEaEFfn9r6D+Kp/wCo1RfG++5/rEntuWCrdhHOyzaom1sou37X0H8VT/1GrMoMWgqATBKyUNsCY3B1ieANl8/Kl7ofi6jx2epyxKNkbOEzGdeqoNIoSIvCrPZNZU7S0cTzFJUQskbo5jpACNL6jwEKa7x9oGVU7I4XtfBEy+ZhuC93E37AAPStZtx8pVPlB+GxaNXRjbecxjcdOe1StZX9DpdgW0zavlqqWONkLczRI4NzPOgIvxtqfDZVmgxumqCWwTRyuaLkRvDrDhc2UBXebo++J/It9pYkuJPLcU4yjRS14lQXlEVR0h4RcvtptkKBgZGA+pkF2tPctHDO7/YdKmFXtVWyuLnVM4J6GSOjaPA1pAUlFs87E5hToS2dWXcLyo5gG8SqpnATPdUQ8C2Q5ngdbXnUnw38yrlHWMmjbLGc0cjQ5pHSCjjYuw2Lp4hf117j3oiKJtmBjmFNq6eSnfwkbYHqdxa4eA2KglRA5j3RuFnMcWOHUWkgj0hfRJUY3i0PJYjJbQStbMP/AGGU/awqyD4HiZvSvGNRcNxTdjsWNVRRSu1eG8m/xmc0nz2B863anu6OsvHUQfuPbINf3wWm38n2qhKEtzPRwlTpKMZPuCIiwbQREQBERAEREAREQBERAfP+N99z/WJPbcsJZuN99z/WJPbcsJbJwtTrPmFS90PxdR47PU5TRUvdD8XUeOz1OUJ6G9lnaF4+hQkRFSdYQ7bj5SqPKD8Ni0a3m3HylUeUH4bFo1sLQ4nE+9nzfqF3m6PvifyLfaXBrvN0ffE/kW+0sS0Lsv7RD94FRREVB2BENu53PxKcuvzXBgB6GhjbAfafOtCqBvM2Yfynu+JpcxwAlA1LS0BofbqsAD1WU/V8XuONxlOUK0trvCre6ypc+gLXcI53Mb4uVjvW4qVUdHJNI2KJpfI42DWi/n7B2q47MYKKKljg0LgMzyOBe7VxHZfTzKM3uN3KacnVc+CRtkRFUdKFLN7cYFTC7pdCR/K7T2iqmpNvWqM1ayMfMgB87nO09AHpU4anm5o17O+aPduld/eZh0GEH0PFvWVU1MN0cN5qh/7sbG/zOcfyKnrE9TOWdnj4+oREUT0QiIgCIiAIiIAiIgCIiA+f8b77n+sSe25YSzcb77n+sSe25YS2ThanWfMKl7ofi6jx2epymipW6H4uo8dnqcoT0N7LO0LxKGiLwqTrCH7cfKVR5QfhsWjW824+Uqnyg/DYtGthaHE4n3s+b9Qu83R98T+Rb7S4Nd5uj74n8i32liWhdl/aIfvAqKIioOwPyRdaOr2IoJXZnU7A69+Zmjue0NIWs2x24kw+ZsTImSB0ee7nFpGpFtB2LQ++7N/DRf1HfopJM8+tisMpOFTh8r/YoGG4JT0wtBEyO/EtbqfC7iVnKY++7N/Dxf1HfoqBgeImppoqggNMsYeWg3Av0XRprUtw+Jo1f60uHysZ6IvCibYcoRtTifumtmmHcl+Vvis5rT57X86p28HaIUtKY2H4ecFjbGxa358no0HaQpFR0b5pGQxi75HBjR2n/ZWQXE5/Na2040Y+P2KluqoMlG6Y8ZpTbxWc315l2qxcNoW08LIGdzGwMHmHFZSg3dntYen0VOMO5BERYLgiIgCIiAIiIAiIgCIiA+f8b77n+sSe25YSzcb77n+sSe25YS2ThanWfML301fLECIpZYwePJyOZe3C+U6r0IhFNrejN/tyq/ian/US/wDJP7cqv4mp/wBRL/yWEixZEuln3vzP3NM57i97nPeeLnuLifCTqV+ERZIPeF1m7jHIqWqcJjlbMwRh54B17jN1A9a5NFhq5bRqulNTXA+jA668qPbK7wJqMCKUGanGgF+ewf5SeI7D5rKnYPtFTVbc0EjXnpYea4eFp1CpcWjrMPjKddbnZ9xPN7HfcfkPzOXELt97HfcfkPzOXEK2OhzWP7RMK57GfJ1N5BqhiuWxzgMNpiSABA3U6dCjPQ3co95LkbtazHsehooTNMbdDWDunu6GtH/bLRbQ7yKanBZBaomGlmnmNP8Amf0+AfYpfi2MTVchmnfnfwHQ1o45WjoH/Soxjc9DF5jCknGG+X0R5xrGJKyd1RKec7QNHBrRfKwdg/UrvN2OzBaPd8w1cLRNPQ08ZPPwHZfrWm2H2HdVOFTUNLaUG4af8W35O3pVaYwAWAAA0AGlh1LMpcEauX4SUpdPV8PyfpERVnvBERAEREAREQBERAEREAREQHz/AI333P8AWJPbcsJZuN99z/WJPbcsJbJwtTrPmERUrdEPg6jx2epyw3YuwtDp6ihexNMyZl9G5QmUKHSHrfw//f0/0+c0W824+Uqjyg/DYtGpo8OpDYm49zC6vd/gcNa+eKdtwIgWuBs5rs3dNPWuUXebo++J/It9pYlobOBipV4qS3f4avaDd9VUpLowaiDjmjHOHjM4+cX4dC5hjyCHAkOabgg2IPYRwK+i7LVYrsrR1Ws0LHO/fbdjv5m2Kgp956tfKU3ek7fJkQrMRlnIMz3yFrcoLzcgcbXWOuj252eioahscJeWPjz2eb2NyLA24aLnFYjw60JQm4z1QWTNiUz42xPke6JgAbGXHKAOHN4LGVQ2S2CopKaGpla6V8jA8hzyGgnos21x4VhtItw1CpXk4wdu8nFBhs1Q/k4I3Sv6mjh2k8AO0qibMbsmxkTVpEjxYiFvcA8eefneDh4V3NLRRwtDImNjYPmsaGj0Be6yrc2z3sPllOm9qe9/Q8MbbQaAaWC/SIoHqhERAEREAREQBERAEREAREQBERAfP+N99z/WJPbcsJZuN99z/WJPbcsJbJwtTrPmFS90PxdR47PU5TRUvdD8XUeOz1OUJ6G9lnaF4+hQkReFSdYQ/bj5SqPKD8Ni0a3m3HylUeUH4bFo1sLQ4nE+9nzfqF3m6PvifyLfaXBrvN0ffE/kW+0sS0Lsv7RD94FRREVB2BKd7HfcfkPzOXELt97PfcfkPzOXEK+Ohx2P7RMK57GfJ1N5BvqUMVz2M+TqbyDfUoz0N3J/eS5fc3SIiqOkCIiAIiIAiIgCIiAIiIAiIgCIiAIiID5/xvvuf6xJ7blhLNxzvqf6xJ7blhLZOFqdZ8wqXuh+LqPHZ6nKaKlbovi6jx2epyhPQ3ss7QvH0O6rcQigaHzSMiYTlDpHBgJIJtc9NgfQsP8Aaqh/iqb+tH+q57ex3lH9ab+HKpQoRjc9TF5hOhU2EkbjbCoZLXzyRua9jnghzCHA8xouCNDqCtOvC8q452pLbk5d4XZ7scShgnmdPJHE10QAMj2sBObgCVxiLDVydCq6NRTXAvH7VUP8VTf1o/1WwpqlkrRJG5r2OFw5hDge0EL53Vu2E+TafyZ9pyqlGyOiwWOliJuLVtxxG9nvuPyH5nLiF2+9jvuPyH5nLiFZHQ8TH9omFc9jPk6m8g31KGBXPYz5OpvINUZ6G5lHvJcvubpERVHSBERAEREAREQBERAEREAREQBERAEREBz8+wdA97nuhBc9xcTnfqSbk8esr8e99h30H33/AKro0Wbso9npfCvI5z3vsO+g++/9VssIwCnpA4U7MgeQXak3te3E9pWxRLko0acXeMUnyMHFsGhq2CKoZnY12cC5HOAIvp2OK1XvfYd9B99/6ro0S4lRpzd5RTOc977DvoPvv/VPe+w76D77/wBV0aJdkfZqXwryOc977DvoPvv/AFT3vsO+g++/9V0aJdj2el8K8jnPe+w76D77/wBVu6CgZBG2GIZY2CwbcmwvfifCshEuThShB3ikjU4rsvS1bxJPHne1uUHM4aXvbQ9qwve+w76D77/1XRolyMqFOTu4ryOc977DvoPvv/VbyiomQxthjGWNgytbqbAdGq96JclClCG+KSCIiwWBERAEREAREQBERAEREAREQBERAEREBpME2xpK2eelp3PdNSuLZQ6N7ACHOZoSLO5zXcOpecV2upaWqhopnPE9V8W0RucDrl1cBZuvWpBsvthHheLYlLLDUTiad7AKZjHlpZUTElwc5tgc2nHgvfi210eKY3h00cNRAIpGxltSxjHEmQG7Q1zrhAU3Gtt46XEaXDXRPdJWC7ZGloa2xcDmB1+b0LIxPa+Gmr6bDnslM1aHlj2hpYMgJOclwI4dAK5/avaiqp8bw+iie0U1UPhGmNridX8HEXHchZW2EeKunApKyjoaQRD4Sdgc90l3ZgL8ABl9KA2uzW2MOISVMUTJmGjmMDzKGAOcC4XZlcbjm9NlibIbdtxKoqqdsLojRScmXOeHB5zyMuABprEfStLu82xqpq6pwqtfDPNTs5VlRAAGvYDGHcND8bGR4SDwWn3QutXYwRxE7j/96pAVtFGtj9pdoMYhfyFRTxCE3dPJC0FznNBbA1oFm2FySR88Ld7E7wKqqpK6KpyivoGPOdrQAbCRoJbwzNfG4HoOiApSKNYRtNtBX4dJWxTQRspc7nO5JnKTlgzljRbKwNFhrxJPBe3DtqcfxGhfWwSU0EVKwhxEd31MjAXPc29wwWyi3XfsQFgRT3B95T/7AOLVDWunjc6HK3mtkl5Tk4zbXKDmaTxtquem2kx6KiGLOq6J7SGyGh5NlwxzrDgbjRwJF7jrNtQLGuf242ubhVJ7rdE6ZvKNjyNcGHnAm9yOxcxtnvOfDh1JUUTR7pxFodGHgO5NoDeU5vAuDntZ1XdfWy5DeczGYcOEeJSwVEMzw4PjZlfDI1jncm4gAOBBOv8Al7UBcKOo5WJktrcoxr7XvbMAbX869ynu2O2k2H0dDTUgYa2tbHHG6TVrGgRtLz0XzSMGuguTray1b9qsUwuqphXVNNXUlXMIXGBjWuic4tAPN10vfhYgHgbIDrcQ26ZDi8GEGFzn1EYkEweA1txMbFtrn4k+ldSpPtH/AOY0H1ZvsVy9NRttiVdilRQ01XS4dHTyviZy7GuMropDGdXcXGxdYWsLceKAoW2W1bMLpDWSRvlaHtZkjLQbvNgddOK2WF14qIIqgAtE0TZA08QHtDrG3hXF7bY3iGG4K2d00b65ssbHzNiaWOzvsSGEW4ELXbd7d1lFhuH1cT2tkqMplJjYcw5HlHWBHN1HQgKeij+1G1OPYZHDiVTJTOgmfY0bI9GDKZBE59r3LWuGYHQjh0LcbytvKmllpaakfFTirZyjqmoAIY27QOOgAzXJ14edAUhYdNi9PLK+CKWKSaG3KRse1zmZu5zgdze3SuXwSgxj3NOH4hSVEj2M9zTshblY655QvAHOBGWy4LdrRYgcTrBTzwxujqWmrLor8sBPJnEenMJIk/mCApNDt7FNi02DiKQSwMLzKS3IQGxusBe/+K30LenFYOWFNysfugtLxDnGfKOLsnG2o17VweH7WVsu0NXhnKMFPFA90Y5Nl2vEdOWkutci8rlxtHQYp+0U0TKmnbinIEvqTD8G5vJwXAjtxy8mOHzSgLyi4DGNqqyHH6LDmyN9zTwh0jeTaSXZJySHWuNY2rxtptZV0uMYfRwva2nqXMEjTG1xOaYMNnEXHNJ4IDtK/F6enyCeWKIyvEbBI9rS95NgxgPdHsCzFEt6lLXDE6MyzROElQfclo7GEGWEASG3P5xYenuT5+p2r2qxDC6Gnge+GoxWqmMQmDMkbQXGz8mnAOY3XTUk3sgKIsSvxWCnAM8scQe4Mbyjw3M4kANbfibkaDrUyqNqsVwqemdXVdLW0lTNyUghY1roi7pzNtw1N+BDSLDRa7fFTVgrKV0s0ToH1X91Y2OzoXZoQTI63OGbKfAEBaUWr2dp6yOANr5Y56jMSZImcm0tJ5oy26FtEBKt1lHIzGMVe+ORjHSnK58bmh394nPNJFnCxB0617d4NLI7HsLe2ORzGkZnNY5zW/C35zgLDzqoIgJbt3/5LhPgPrkWh2obDFtBLNjdNPU0jmgUobG6WPuWBrQ0aO15QFvG5uQRYjq27HVtVjjcQq5oDT0b3GCOIOz5bODWP5oA1fcm7r2VFCAje7Kje3H6ib3HJQwSUUhjhMRY1jXSUpYzQZQ4taXEA8SVm7qaSSOsxcyRyMDpnFpexzQ4ctUm7SRZwsRw61V1+Jm3aR1tI9IQEE3X7dDCqaczU88tNLIHNmhAcBMI2gwvJIDbtDSDfrW93e4HUGnxXE543xuro5eTY5pBdmM0r3AHUtLpABoL5e1dXur2PmwummhmfHI6SflAYs1rcmxljmA15q7ZAS/dxSyM2cqGOZI15908x7HNdq3TmkXXt3Y00jNnpWPY9jyanmPY5rtQbc0i+osqWiAjGzey1RV7KSUjWPbUiodMyORpjc4xytkyWfaxc0EC+lyFz2GtwKKJsdbhNacUaMroon1YMrxxkYOVGW/Ei2mtswsT9EIgJFvI2Sc3D6CooYHtZQXd7mBkmcxspjluc13uyvjAPY49S0+8TbiTGaBsVJR1XJseHzPMRe0SZXBkLMl82tyT0C3XpdbIgJJvR2WmqKbD6uOF1SyljDJ6dmYOdE8ROcObzrfBlhy6jlLjgtPgsGzs88EVHhVcZ5Jo2vvLVtbBzhd8p5U9zx4W0tcK5ogJZtBRyHa6hkEchibTAGQMcWCzKwWL7WB5zenpC028bFsKqXVMT6CqGKsdJBFI2JzeVcwljJjlNpY+B1BNuHQrYiAi2MYTWs2TjhqGTOnFU1zYi10kjYuWLmNLRc6N1t0Cw0tZed59DK/BsLa2KV5aG5mMie8ge5yOc0C41NlaEQEz380skuGRNiZJI73SObGx0h+JmF7NBsLka9qytusWw2KGmgxSkmnifBmbNHG48k4BrS3O0hzHG44HoN1QkQEl3LYfIyoq5oop4MMktyTZ7guOZ1iB84hvFw43GpssDZnGjg+N1sNXDPeuqAInMYSDnme5rrkgFtpm6i9srr9CtKICU4BRyja+slMcgiMLrSFjgw3jpBYPtYnmu6ehYO0OJHCNpZMSqYpnUs0GVr4mZr3jjaQDoMwMXDjYgqyIgJFvFnlpcVoMbEMklKyJodlGrfjMzXdAOSYkX0Jba4WsxfF58SxvD6xtLVRUgmhjidLCRmDZ8z5jlvlaczbXto2/WrgiAlm+mnkZNQV4jfJBSzF0hYCctnxSC/7oIjdqbC9utYe8IOxqgpsTo6eaaKGaRslO8Fj3RXs5wDCXWJZbm3NnXA0sq+iAhGF02zlRJFBTYTXGole1j2ctVtEIcec6RwlOg16OjoXT776SXJRVUcb5I6WoL35ATl1jc0utwaTGRfouFUEQGn2W2mixKmFVC2RkZe5gErQ1126E2BOl/Utw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68" name="Picture 48" descr="http://4.bp.blogspot.com/_ai4ggVDTzMM/TK3Bh1NJl0I/AAAAAAAAAQo/DdvzlATFVOQ/s1600/HI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5697344"/>
            <a:ext cx="1159777" cy="828000"/>
          </a:xfrm>
          <a:prstGeom prst="rect">
            <a:avLst/>
          </a:prstGeom>
          <a:noFill/>
        </p:spPr>
      </p:pic>
      <p:sp>
        <p:nvSpPr>
          <p:cNvPr id="30772" name="AutoShape 52" descr="data:image/jpeg;base64,/9j/4AAQSkZJRgABAQAAAQABAAD/2wCEAAkGBhIQEBUUEhEVFBUVFBcUFxcVERgYFRgXFxgVGBsXHBQXHCYfFxomGhgYHzAgIycpLCwtFR89NTAqNScrLSkBCQoKDgwOGQ8PGSwlHyU1KSksKSwpKSwsKTAsNDUsLSwqLDY2KSksKikqLyksLCwpLCksKSosLCwsLCksKTApNf/AABEIAPMAzwMBIgACEQEDEQH/xAAcAAACAwADAQAAAAAAAAAAAAAABgQFBwIDCAH/xABKEAABAgMFAwULCQcDBQEAAAABAAIDBBEFBhIhMUFRcQcTImGBFDI0NVJzkaGxssIWI0JygpKTwdJUYqKz0eHwQ1ODJCUzY8MV/8QAGQEBAQEBAQEAAAAAAAAAAAAAAAMFBAIB/8QAKhEBAAICAQIFAwQDAAAAAAAAAAECAxEEEjETITJxgTNBURQisdEjUmH/2gAMAwEAAhEDEQA/ANxQhCAWC368YzPnPhat6WC368YzPnPhaqY+7g53oj3USEIV2SE0XLuQ+ffjfVkBp6TtriPos6952cV8uPc10/ExPq2Aw9NwyLjrgad+87Ad5C2qXl2QYYaxoYxgoAMgAFO99eUO7jcbr/dbt/LrlpaFLQQ1gbDhw28GtAzJJPpJPaspv1ygOmiYMuS2Bo52jov9GdW3buXC/wDfozbjBgupAacyP9Ujb9QHQbdd1EtfK0+8vvJ5O/2U7BCEKrgC1fkelKS8aJ5cUN7GNB9rysoW48m8pzdmwcs34oh+051P4aKeTs7OFXeTf4Tr4TfNSEw7bzLgOLhhHrIWALZuVabwWeW/7kVjPRV/wLGUx9nrnW3eICEJ85O7i90ETEw35oHoMP8AqEbT+4Ds2nq19zOnJjxzkt01fLicnpmMMeZaRB1Yw5GJ1ncz28NdSnZ2FKwS+I4Q4bBuoANAAB6AAuc5Nsgw3RIjg1jBUk6AD/NFh98b3RJ+LXNsJp+bZ8Tt7j6tBtJj53lqWmnFpqO7svjfWJPvoKsgNPQZXM/vPpq7q0HpJW0IVojTKvebzuxs5L/GTPNxPdW1rFOS/wAZM83E91bWo5O7W4X0/kIQhTdoQhCAWC368YzPnPhat6WC368YzPnPhaqY+7g53oj3USmWPZb5qPDgs757qV2Aalx6gAT2KGtH5HbNBfHjkZtDYTftdJ3qDPSq2nUbZ2HH4l4q0WybLhy0FkKEKNYKDeTtcd5JzPFJPKpegwmCVhmjogxRCNkPY37VDXqHWtBXnm8NpGZmo0UmuOI6n1QaNH3QFKkbnbT5d/Dx9NfurkIQrscIQhAL0XY0pzMtBh+RCYzta0ArAbElOemYMPy4sNp4Fwr6qr0Uo5GlwK+qWacsk3lLw67YkQ9mFo9rlmacuVebxz+H/bhMb2kuf7HBJq907OXk23lsvLm3cM9NNhmvNt6cQjyBsrvJy9J2LeIUJrGhrQA1oAAAoABkABsFEl8k1mCHJui06UaIc/3WdED72M9qbbVneYgRYp/04bn/AHWk09Sledzpo8XHFMfVP382X8qV6DFi9ywz83CNYlPpRN3BvtJ3BIS5RYpc4ucaucS4k7STUn0rirxGo0ysmSclptIQhC+pmzkv8ZM83E91bWsU5L/GTPNxPdW1qGTu2OF9P5CEIU3aEIQgFgt+vGMz5z4Wrelgt+vGMz5z4WqmPu4Od6I91EtY5HowMtGbtEap4OY0D3SsnTNyf3lElNdM0hRQGPPk59F/YSa9TiqWjcOHjXimSJluDxUHgvNT2FpIOoNDxGRXpUGuixrlKuyZaZMZo+ajuLq7GxDm5p45uHE7lPHPnp286kzWLR9ichCFdlBCEIGbk3lOctKDlkzHEPY0gfxELcVlHI9KVmI0TyIQZ2vdX4FqkaKGNLjo0Fx4AVUMnds8KNYtsEvnN87aEw7/ANrmjgyjPhVMucaKXuLjq4lx4uNT7VwVoY9p6pmW48m8UOsyDTZjaeIiP/r61NvlCLrPmQNeZefQKn1BIHJXeYQYhloho2K7FDJ0ESgBb9oAU6x1rVnsDgQRUEUIOhBULeVm3gtGTFr/AJp5qQrq9t3HSMy6GQcB6UJ29mwV3jQ/3CpVePNiWrNZ1IQhC+vhs5L/ABkzzcT3VtaxTkv8ZM83E91bWoZO7Y4X0/kIQhTdoQhCAWC368YzPnPhat6WC368YzPnPhaqY+7g53oj3USEIV2S0Xk6v5zeGVmHdDvYTye93Q3Hydx2aaUppFp2bDmYToUVuJjxQj2EHYQcwV5yWt8md7zMM7mjOrEhtqxxOb2DKh3ublxFNxUb1+8NLi59/wCO/wAf0z+9d1okhGwO6THVMN9MnDcdzhtH5FUi9D29YkOcgOgxRkcwdrXDRw6x68xtWB2tZb5WM+DEFHMNDuI1Dh1EUPavdLbc/JweFO47SiIQhe3K1nkflMMrFieXFw9jGt/NxTJfOb5qz5h3/qc0cX9Aetyi8ncpzdmwMs3B0Q/bc4j1UUDlYm8Ehh/3IrG9gq/4QufvZtR+zj/DG0IQuhigFa7yfX77pAl5h3zwHRcf9QD4wPTrvWRLlDiFrg5pIIIIINCCMwQdhqvNq7Ww5pxW3D0BeS7kKegmHEyOrHgdJjt43jeNoWF21Y0WUjOhRW0c3QjvXN2OadoP9doWyXFvX3fL9OnPQ6NiDfueBuNDwIPUu2+d1Wz8AjIRWVMJ3X5JPknTqyOxSrbpnUtHNirnp107/wAsIQuUWEWOLXAhzSWkHUEGhB66rirsg2cl/jJnm4nura1inJf4yZ5uJ7q2tQyd2xwvp/IQhCm7QhCEAsFv14xmfOfC1b0sFv14xmfOfC1Ux93BzvRHuokIQrskKbYtpulpiHGbrDeHHrbo4drSR2qEvjtDwXwidTuHpdrqio0OazXlhsofMzAGdTBcd+Rc32P9K0KzGkQIYOohsB44QlLlbI7gb1x2U+7EPsquevduciOrFO2PIQp9gSnOzcCH5UaGDwxCvqquhiRG5036ypTmYEKH5ENjPutA/JZ5yyTecvD85EP8LR8S01YxyqzeO0C3/bhMZ2mr/jChTu2OXPTi17QT0IQuhjBCEIGXk8tUwLQhZ9GKeZcN+Pvf4w31rcl54u80mblwNefhU/EavQ6hk7tbgzPRMMb5VLKEGdERooIzA8/Xb0XerCeJKTFpPLK4YpYbaRT2Vhf3WbKlOzg5MRGW0QbOS/xkzzcT3VtaxTkv8ZM83E91bWp5O7R4X0/kIQhTdoQhCAWC368YzPnPhat6WC368YzPnPhaqY+7g53oj3USEIV2SFY3dsszU1ChAZPeMX1Bm4/dBVctR5Jbu4WOmnjN9YcOvkg9J3aRT7J3rzadQtgx+JeIaMsu5YbUBfBgA96DFdxd0W+oO9IWkz88yBCfEiGjGNLnHqH5rz7bVqumpiJGfq91abho1vY0Adiljjz20ebk6adP5Qk0cmkpzlpQjTJjXxPQ0tHrcErrQuR2UrHjxPJhtZ99xPwKtuzO49erLWGqrz/e+b52fmHVr885o4MOAepq3yZjhjHPOjWlx4AVXm6JELiXHVxLjxOZU8bu59vKsOKEIVmWEIQgauTWyzHtBjqdGCDFPEZN/iIP2SttSlyb3dMrKY3ikSNR7q6htOg30Eni47lb3ot1slKvjGlQMLB5Tz3o/M9QK57TuW1x6eFi3b3ZXyn2oI0+Wg1EFoh/azc71mn2UpLlFil7i5xq5xLiTqSTUn0rirxGo0yMl+u02NnJf4yZ5uJ7q2tYpyX+Mmebie6trUcndq8L6fyEIQpu0IQhALBb9eMZnznwtW9LBb9eMZnznwtVMfdwc70R7qJCFzgwXPcGtBc5xDWgakk0AHXVXZK2upd109MthioYOlEcPosGvadBx6it6l5dsNjWMAa1oDWgaAAUA9CpLmXYbISwZkYj6OiuG13kg+S3Qdp2rov3esSMvRh+eiVbDG7e8jcPWSOtQtPVOobOHHGDHNrd/v8A0UOVO9XOP7khHosNYpB1eNGcG6nrp5Kz1fXOJJJNSTUk6knbVfFWI1GmVlyTktNpC1vkglMMpEftfGI7GNaPaXLJFuvJ9Kc3ZsAUzc0xPvuc4eohecnZ08Ku8m3dfeb5qz5h2+EWDi+jPiWCLYeVqbwyIZX/AMkZo7Ghz/a0LHkx9jnW3k0EIQqOIJt5Orq92THORG/MwSC6uj36tZ1jaeqg2pesiyok1GZBhCrnmnUBtceoDNb5Yljw5SAyDDGTRmdrnHVx6yVO9tQ7OLh8S3VPaE4lYnyg3q7tmMLD8zCq1m5x+k/t0HUOspv5T728zD7lhO+ciD5wg95DP0eLvZXeFky+Ur91eZm3/jj5CEIVWcbOS/xkzzcT3VtaxTkv8ZM83E91bWoZO7Y4X0/kIQhTdoQhCAWKXzsGZiT8w5ktGc0xKhzYLy0jC3QgUK2tC9VtpDNhjLGpl56+TM5+yR/wIn6VoPJpct0I90zDC1+bYTHNoWjQvIOYJ0HVXetEQvU3mYSx8StLdW9umbmRDhueWudhBNGNLnGmwNGZKxG35WfnI7o0SUmKuya3mIlGtGjR0dnrJJ2rdELzW2lc2HxY1MvPXyZnP2SP+BE/Sj5Mzn7JH/AifpXoVC9+JLm/QV/Lz18mZz9kj/gRP0rfbOleagw4fkQ2s+60D8lIQvFrbXwceMW9SzvlYk48YwGQoMWIGh7nFkNzgCcIAJaNaB3pWffJmc/ZI/4ET9K9CoXqL6jTxl4kZLTaZeevkzOfskf8CJ+lHyZnP2SP+BE/SvQqF98SU/0FfyUeTy6PccHnIjfn4oGKurG6hnHaevgr63rTdLwHPZCfFfSjGMY5xLjpUNGTdpPVvorBCnM7ncuytIpXpqwCcsSfjRHRIktMOe9xc4mBEzJ+zlwXT8mZz9kj/gRP0r0KhU8Rx/oa/wCzz18mZz9kj/gRP0o+TM5+yR/wIn6V6FQniSfoK/lkPJxYkxCtBjokvFY3BEGJ8J7W5jLMii15CF4tO3VhxRir0wEIQvKwQhCAQhVdrXihSxDXVc4iuFoFQN5qQAgtEKHZVqNmYeNoIFSKOpWo4Er5atqNl2B7muIqG9GmVa7yMskE1C6ZOaEWG17dHAEV1z3rjJTzIzMbDUVI9BI/v2oJCFXSduMixnwmtdVlak0w5Gm+uvUp8R9ATuBPoQckJc+XUDyInob+pXchOiNDbEaCA4VAOupGzggkIUW0rQbAhmI4EgUybSuZA2kb1TMvzBJzZEHXRp9jkDGhdMpOMisD4bg5p2j2EbD1LuQCFW2fbzI8V8NrXAsrUmlMnYcqHerJAIVLaV64MF5Z0nuGuECgO6pIzVpJzQiw2vAIDgHCuufBB3IUS07SbLw8bgSKgdGlc+JC7JGbEaG2I0EBwqAaV9SDvQq2HbrHTBgYXYhXOgw5Cu+vqVkgEIQgEIQgEkzpZDtImOKsJBFRUULQGmm0Aj1dSdlUXisuHHgucSA5gcQ7dTMg9WSCyl4LGjoNABNeiABntyUS8ErzktEbtw4hxb0h7FW3Jm3PgOa7MMdRvAitOzP0phIQJslbOCzXAHpBxhN+10q9gLvQi6k8YDokKJkMHOgHYQ0E+ltD9lV0lZZdN8wa4WxCXDZhbt7RQfaVlfWTLHtityxAsdTfQ+1pI7EEu5EElsWKdXvp6OkfW71Jjme8d9U+xQLty3NysMbS3EftdL81Pme8d9U+xAl3Tm5djH88WAlwpibXKnBOctgwNMMANIq2goKHPTtSbdKxoUdjzEaSQ4AdJw2dRTnAghjWtbo0Bo4AUCCrvb4I/iz32qPYdkwYsmzHDaSQanCA7vnZ4hmpF7fBH8We+1fLvzDYclDc9waA11ST+85BT3ZJgTkSBWoNfS3MH7pTik+7lY87Ej0o0YiPtZNHHCCnBAp3Y8MmeL/5hTYlO7Hhkzxf/MKbECPd7m2zURkdoLyS1peKjFiNRntOw/1TrChBoDWgAAUAGgCXL42XDdC58UDhhFRo8EgDiRWtdw9FpdyadFlobnGpoQTvwktr6kEW+Xgp+sz2rqsS3ZdkvDa6K0ODQCDXI+hdt8vBT9ZntUWxrsy8SBDe5hLnNBPTcM+AKCLZ0w2JajnMIc0g0I0PQaE4JNsuVbCtNzGCjWg0Fa/QadTxTkgEIQgEIQgEsWjdB8WK9wjUa92IjCcv4qFM6EEOyrLZLwwxlTtJOpO//NymIQggy9ltZHiRtsQNHCgz9NB6F9tezRMQXQyaVoQdxB/wdqmoQfGtAAA0GS4xWVaRvBHpXNCBRbcRw0mKcIZ/UmOypHmILYeLFhrnSlaknSp3qWhBCtiz+6ILoeLDipnSuhB0qNyX4dw8+lHqOqHQ+kk09CbUII0hZ7IDAyGKD1k7ydpUlCEFPZVgGBGiROcxc5XLDSlXYtamquEIQKQuM4mhj9AHQMNewE0CaJWVbCY1jBRrRQf5vXahBAtqzO6IRh4sNSDWldDXSoXdZsnzMJkOuLCKVpSvYpKEFPBsAtmzMc5rXo4d7QO+r1blcIQgEIQgVpy9kV0UsloWPDUVwucTTIkBugqmGz47okJjnCjnNBIoRQkaUOaT7Mm+4Jp7Io6LjTFTZU4XdYzz/sndrgRUGoOYQU9uWlMQnNEGDzgIJPQcaZ5d6VTwr2TbnFrYDS5tatDHkihoajFlmnEpTu/4wmP+T+Y1BfWNNxIsLFFZgdUjDhIyGmRzU1xoKlfVT3rnualnUOb+gO3X+GqDtsG2BMscdC15FP3dWn0ewqzSVdoulprmn5c4xp7S3EPibxTqgqp23BBmGQ30DXsqHbnVIz6vZ7LQpPvfLGJNQmAgFzA0V0qXOUq7NtuB7njVD25NJ1NPonrGzePWE27VtPmWvLw0YSAMIO0V2kq6StcP/wAcT6491NKBMh3smnk4ILXYdcMN5prrR2WitLDvUI7+biNwP2Z9EkbM8wepQrkd/H4t9r11XygiFGhRWZONSab2FpB4507EDiuqamBDY57tGtLj2Cq7Ql6+c2RCbCb30VwFOoEe1xaEFlYdpd0QGvNMWYcBoHD/ACvap6U7pxDBjxZdx0NRxbkfS2h7E2IF68FvRYEZkOExrsTQRUEmpJFBQhFj3ndEi8zGh4HnTUZ0rQtdmMlCvPGDJ2A52QaGuPAPJOS4Qo3dloMiQ2nBDAq4ine4jU7qk0A6kDil28N4IsCK1kNrXYmg5tcTUuIoKHqCYkpXk8Pl/wDj/mFAQr4xYbwJiBhB3Nc11N+F2qaoMZr2hzTVrhUEbQVXXkk2xJaJUZtaXtO4tFf7dqi3Lil0tQ/Re5o4ZO9rigsbXtRstCL3CuwDeTsrs39iqLGt+YjRWB8INhvxdIMdTJpOTiaHRSb3SLosv0RUscH0GpFCD7a9i43WttsaGIZyexoFPKaAAHD1VQQLz2nLR4FWvDogIwUHSGYrXcKV9St7r4u5IeLcafVxGnqoupl0JYOrgJ6i8lv91ctaAKAUAyQfUp3f8YTH/J/MamxQZax4UOK6K0EPdWpxE1xGpyJpqgnJNvO98xNNgwxUsFaZUxEYjWuWgCclBlrGhQ4rorQcbq1JcTqQTkTlogTrYgTbHMjRqVaQGuGHUEuAOHtT1KTAiMa9ujmhw7QuE9IMjswRBVpIOpGnWF9kpJsFgYyoaK0BJOprqUC5b/jCW+x75Uu8tg88Odh5RW55auA+IbD/AGpZTNkQokVsVwJeymE4iAKGoyGRzU1Ar3E7yL9cexNC6YEmxjnuaKF5DnbiQKVou5Ak3WtSFAfGMR4biIpkTWhfXQdYRMzBtCbY1gPNs1J8mtXOO6tAAFeG6ErWuB34jv6qyk5CHBbhhsDR1beJ1PagkJItJ0WZnXcxQmDQNrSgwnM55d8fUnchQrOseFLlxhtILqVJcTpXeetAmzXdEvMQ40cCpOow5gAAjo7cJT811RUaFRbRsuHMNAiNqAaihIzpTULvl4AhsDW1o0ACpqaDTMoFa8sMOnpdrhUHACDoQXnJcLNimRm3QXH5qIRhJ6+9PwngmOasiFEiNiOBL2UwnERShqMhkc0WjY8KYpzja4a0oSDnrogmpQvREDZ2A5xoAGEncBEJJTbDZhAArkKZmpy3k6qBaNgwZhwdEaSQMIo4jKpOgPWgpbxXnhvhGFBJeX5EgGgB2CupOnari7lnmBLta7Jxq5w3E7OwUHYuUjd+BBOJkMYthJLiOFdOxWKCNO2hDggGI4NDjQE6VpXXZokqbiNM9WU21Iw6YsLsVOqn5pztKy4cw0NiAkA1FCQQdNi6rNsKDLmsNvSOWImppuz07EFghCpLCt18xEiNc1oDNornmRt4ILtCFWWfbbYkWJCNA9jnAfvNB1HXvH+ALNCg2zPGBAdEaAS2mR0zcBs4rnZM4Y0FkQgAuFaDTUoJaFFtO0Wy8IxHaDQDUk6BUlk3mjRozWmCGw3kjFR2wE99odEDKhCU5i9cyypMtRoNMRa8DWgz0QNiEqyl6Zh5Z/0/Rc4DEGvpQkAmuiakAhUjbdeZ0y+FuEfSzr3mLRXaAQlSZvVMMLj3P0QSMRa8ClaA10RLXqmHlv8A0/Rc4DEGvIoTQmuiBrQhUkjbz4k2+AWtAZizFanCQB7UF2hV9u2i6XgmI0AkFooa0zNNi7bKmzGgsiEAFza0GiCWhUtuWvGgva2FB5yramjXGmdPoqph3wmHOLWy4LhqAHkjZmBpmgcEKFY84+NCD3swOq4FtCKUJGhzXReG1nS0Nr2tDqvw0Ndzjs4ILRCV5O8sy97AZajXOaMWF9KOIzrSmhTQgEpXP8ImOPxvTalK5x+fmOPxuQNqzydgxDNR3wq4oT3RMtaB1CRv19FVoaVbC8YTP2vfag+zttNmZCIdHtwB7evG3MdRVtdrwSF9X8ylu89gmCTEhZQ35PA0bUg6eSSBwPYmS7XgkL6v5lB0Xtk3RJY4RUscH0GpABB9Rr2LrupbDIsJsPR8NoFN4GWIfmreanWQgDEcGgnCCchWhOuzQpOjOhi0YZlyCC9tcPe1JOOlNmH2lA8KnvZ4JE+x77VcKnvb4JE4s99qDsux4JC4H3nK0VXdjwSFwPvOVogU2D/u54f/ACCbEpQ/G54f/IJtQVN6vBIn2ffai63gkPg733IvV4JE+z77UXW8Eh8He+5BbJRsbxnG/wCT3mpuSY6ZEraT3RMmurnTY8A1+8KelBcXx8Ed9ZnvBSbu+CwvqBUt7LchRIIhw3h5c4E4cwAM9d9aZJgsiXMOBDadQxoPGmfrQTEp3c8PmOMT+YE2JTu54fMcYn8wIGxLt+PB2+dHuvTEl2/Pg7fOj3XoPli3ohO5qCGvxYWsrRtKtbntrTJMao7LnZUQ4XShY8LB9HFioBxrVXiAS5dqXa2LEIGZGeZ8rr4r4hAyJfsiXaJuK4DM465nyxsQhBfRIYcCCAQRQg6EHYoljww2C0DIDEBwDihCCFe2CHS+Y0cCMzrQjZxUK5sjDwmJh6daA55A7tyEIGdVl4oYdLkHQlu3rB2IQg52DDDZdgGgxe8VYIQgXGS7f/0C+nSqc6nyKaaaJjQhBW3ghh0u4HQlvvA7F9sCGGy7ANBi94oQgsVUXmkYcSCXOaC5o6JzBHaNnUhCChubIQ3vc5zQSzNta5GutNE6oQgEuWHLtbNRHAZnHXM+WChCBjVLemCHwmhwqMddSPou3IQgX5SzoYiMOHR7fpHeOtPS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774" name="AutoShape 54" descr="data:image/jpeg;base64,/9j/4AAQSkZJRgABAQAAAQABAAD/2wCEAAkGBhIQEBUUEhEVFBUVFBcUFxcVERgYFRgXFxgVGBsXHBQXHCYfFxomGhgYHzAgIycpLCwtFR89NTAqNScrLSkBCQoKDgwOGQ8PGSwlHyU1KSksKSwpKSwsKTAsNDUsLSwqLDY2KSksKikqLyksLCwpLCksKSosLCwsLCksKTApNf/AABEIAPMAzwMBIgACEQEDEQH/xAAcAAACAwADAQAAAAAAAAAAAAAABgQFBwIDCAH/xABKEAABAgMFAwULCQcDBQEAAAABAAIDBBEFBhIhMUFRcQcTImGBFDI0NVJzkaGxssIWI0JygpKTwdJUYqKz0eHwQ1ODJCUzY8MV/8QAGQEBAQEBAQEAAAAAAAAAAAAAAAMFBAIB/8QAKhEBAAICAQIFAwQDAAAAAAAAAAECAxEEEjETITJxgTNBURQisdEjUmH/2gAMAwEAAhEDEQA/ANxQhCAWC368YzPnPhat6WC368YzPnPhaqY+7g53oj3USEIV2SE0XLuQ+ffjfVkBp6TtriPos6952cV8uPc10/ExPq2Aw9NwyLjrgad+87Ad5C2qXl2QYYaxoYxgoAMgAFO99eUO7jcbr/dbt/LrlpaFLQQ1gbDhw28GtAzJJPpJPaspv1ygOmiYMuS2Bo52jov9GdW3buXC/wDfozbjBgupAacyP9Ujb9QHQbdd1EtfK0+8vvJ5O/2U7BCEKrgC1fkelKS8aJ5cUN7GNB9rysoW48m8pzdmwcs34oh+051P4aKeTs7OFXeTf4Tr4TfNSEw7bzLgOLhhHrIWALZuVabwWeW/7kVjPRV/wLGUx9nrnW3eICEJ85O7i90ETEw35oHoMP8AqEbT+4Ds2nq19zOnJjxzkt01fLicnpmMMeZaRB1Yw5GJ1ncz28NdSnZ2FKwS+I4Q4bBuoANAAB6AAuc5Nsgw3RIjg1jBUk6AD/NFh98b3RJ+LXNsJp+bZ8Tt7j6tBtJj53lqWmnFpqO7svjfWJPvoKsgNPQZXM/vPpq7q0HpJW0IVojTKvebzuxs5L/GTPNxPdW1rFOS/wAZM83E91bWo5O7W4X0/kIQhTdoQhCAWC368YzPnPhat6WC368YzPnPhaqY+7g53oj3USmWPZb5qPDgs757qV2Aalx6gAT2KGtH5HbNBfHjkZtDYTftdJ3qDPSq2nUbZ2HH4l4q0WybLhy0FkKEKNYKDeTtcd5JzPFJPKpegwmCVhmjogxRCNkPY37VDXqHWtBXnm8NpGZmo0UmuOI6n1QaNH3QFKkbnbT5d/Dx9NfurkIQrscIQhAL0XY0pzMtBh+RCYzta0ArAbElOemYMPy4sNp4Fwr6qr0Uo5GlwK+qWacsk3lLw67YkQ9mFo9rlmacuVebxz+H/bhMb2kuf7HBJq907OXk23lsvLm3cM9NNhmvNt6cQjyBsrvJy9J2LeIUJrGhrQA1oAAAoABkABsFEl8k1mCHJui06UaIc/3WdED72M9qbbVneYgRYp/04bn/AHWk09Sledzpo8XHFMfVP382X8qV6DFi9ywz83CNYlPpRN3BvtJ3BIS5RYpc4ucaucS4k7STUn0rirxGo0ysmSclptIQhC+pmzkv8ZM83E91bWsU5L/GTPNxPdW1qGTu2OF9P5CEIU3aEIQgFgt+vGMz5z4Wrelgt+vGMz5z4WqmPu4Od6I91EtY5HowMtGbtEap4OY0D3SsnTNyf3lElNdM0hRQGPPk59F/YSa9TiqWjcOHjXimSJluDxUHgvNT2FpIOoNDxGRXpUGuixrlKuyZaZMZo+ajuLq7GxDm5p45uHE7lPHPnp286kzWLR9ichCFdlBCEIGbk3lOctKDlkzHEPY0gfxELcVlHI9KVmI0TyIQZ2vdX4FqkaKGNLjo0Fx4AVUMnds8KNYtsEvnN87aEw7/ANrmjgyjPhVMucaKXuLjq4lx4uNT7VwVoY9p6pmW48m8UOsyDTZjaeIiP/r61NvlCLrPmQNeZefQKn1BIHJXeYQYhloho2K7FDJ0ESgBb9oAU6x1rVnsDgQRUEUIOhBULeVm3gtGTFr/AJp5qQrq9t3HSMy6GQcB6UJ29mwV3jQ/3CpVePNiWrNZ1IQhC+vhs5L/ABkzzcT3VtaxTkv8ZM83E91bWoZO7Y4X0/kIQhTdoQhCAWC368YzPnPhat6WC368YzPnPhaqY+7g53oj3USEIV2S0Xk6v5zeGVmHdDvYTye93Q3Hydx2aaUppFp2bDmYToUVuJjxQj2EHYQcwV5yWt8md7zMM7mjOrEhtqxxOb2DKh3ublxFNxUb1+8NLi59/wCO/wAf0z+9d1okhGwO6THVMN9MnDcdzhtH5FUi9D29YkOcgOgxRkcwdrXDRw6x68xtWB2tZb5WM+DEFHMNDuI1Dh1EUPavdLbc/JweFO47SiIQhe3K1nkflMMrFieXFw9jGt/NxTJfOb5qz5h3/qc0cX9Aetyi8ncpzdmwMs3B0Q/bc4j1UUDlYm8Ehh/3IrG9gq/4QufvZtR+zj/DG0IQuhigFa7yfX77pAl5h3zwHRcf9QD4wPTrvWRLlDiFrg5pIIIIINCCMwQdhqvNq7Ww5pxW3D0BeS7kKegmHEyOrHgdJjt43jeNoWF21Y0WUjOhRW0c3QjvXN2OadoP9doWyXFvX3fL9OnPQ6NiDfueBuNDwIPUu2+d1Wz8AjIRWVMJ3X5JPknTqyOxSrbpnUtHNirnp107/wAsIQuUWEWOLXAhzSWkHUEGhB66rirsg2cl/jJnm4nura1inJf4yZ5uJ7q2tQyd2xwvp/IQhCm7QhCEAsFv14xmfOfC1b0sFv14xmfOfC1Ux93BzvRHuokIQrskKbYtpulpiHGbrDeHHrbo4drSR2qEvjtDwXwidTuHpdrqio0OazXlhsofMzAGdTBcd+Rc32P9K0KzGkQIYOohsB44QlLlbI7gb1x2U+7EPsquevduciOrFO2PIQp9gSnOzcCH5UaGDwxCvqquhiRG5036ypTmYEKH5ENjPutA/JZ5yyTecvD85EP8LR8S01YxyqzeO0C3/bhMZ2mr/jChTu2OXPTi17QT0IQuhjBCEIGXk8tUwLQhZ9GKeZcN+Pvf4w31rcl54u80mblwNefhU/EavQ6hk7tbgzPRMMb5VLKEGdERooIzA8/Xb0XerCeJKTFpPLK4YpYbaRT2Vhf3WbKlOzg5MRGW0QbOS/xkzzcT3VtaxTkv8ZM83E91bWp5O7R4X0/kIQhTdoQhCAWC368YzPnPhat6WC368YzPnPhaqY+7g53oj3USEIV2SFY3dsszU1ChAZPeMX1Bm4/dBVctR5Jbu4WOmnjN9YcOvkg9J3aRT7J3rzadQtgx+JeIaMsu5YbUBfBgA96DFdxd0W+oO9IWkz88yBCfEiGjGNLnHqH5rz7bVqumpiJGfq91abho1vY0Adiljjz20ebk6adP5Qk0cmkpzlpQjTJjXxPQ0tHrcErrQuR2UrHjxPJhtZ99xPwKtuzO49erLWGqrz/e+b52fmHVr885o4MOAepq3yZjhjHPOjWlx4AVXm6JELiXHVxLjxOZU8bu59vKsOKEIVmWEIQgauTWyzHtBjqdGCDFPEZN/iIP2SttSlyb3dMrKY3ikSNR7q6htOg30Eni47lb3ot1slKvjGlQMLB5Tz3o/M9QK57TuW1x6eFi3b3ZXyn2oI0+Wg1EFoh/azc71mn2UpLlFil7i5xq5xLiTqSTUn0rirxGo0yMl+u02NnJf4yZ5uJ7q2tYpyX+Mmebie6trUcndq8L6fyEIQpu0IQhALBb9eMZnznwtW9LBb9eMZnznwtVMfdwc70R7qJCFzgwXPcGtBc5xDWgakk0AHXVXZK2upd109MthioYOlEcPosGvadBx6it6l5dsNjWMAa1oDWgaAAUA9CpLmXYbISwZkYj6OiuG13kg+S3Qdp2rov3esSMvRh+eiVbDG7e8jcPWSOtQtPVOobOHHGDHNrd/v8A0UOVO9XOP7khHosNYpB1eNGcG6nrp5Kz1fXOJJJNSTUk6knbVfFWI1GmVlyTktNpC1vkglMMpEftfGI7GNaPaXLJFuvJ9Kc3ZsAUzc0xPvuc4eohecnZ08Ku8m3dfeb5qz5h2+EWDi+jPiWCLYeVqbwyIZX/AMkZo7Ghz/a0LHkx9jnW3k0EIQqOIJt5Orq92THORG/MwSC6uj36tZ1jaeqg2pesiyok1GZBhCrnmnUBtceoDNb5Yljw5SAyDDGTRmdrnHVx6yVO9tQ7OLh8S3VPaE4lYnyg3q7tmMLD8zCq1m5x+k/t0HUOspv5T728zD7lhO+ciD5wg95DP0eLvZXeFky+Ur91eZm3/jj5CEIVWcbOS/xkzzcT3VtaxTkv8ZM83E91bWoZO7Y4X0/kIQhTdoQhCAWKXzsGZiT8w5ktGc0xKhzYLy0jC3QgUK2tC9VtpDNhjLGpl56+TM5+yR/wIn6VoPJpct0I90zDC1+bYTHNoWjQvIOYJ0HVXetEQvU3mYSx8StLdW9umbmRDhueWudhBNGNLnGmwNGZKxG35WfnI7o0SUmKuya3mIlGtGjR0dnrJJ2rdELzW2lc2HxY1MvPXyZnP2SP+BE/Sj5Mzn7JH/AifpXoVC9+JLm/QV/Lz18mZz9kj/gRP0rfbOleagw4fkQ2s+60D8lIQvFrbXwceMW9SzvlYk48YwGQoMWIGh7nFkNzgCcIAJaNaB3pWffJmc/ZI/4ET9K9CoXqL6jTxl4kZLTaZeevkzOfskf8CJ+lHyZnP2SP+BE/SvQqF98SU/0FfyUeTy6PccHnIjfn4oGKurG6hnHaevgr63rTdLwHPZCfFfSjGMY5xLjpUNGTdpPVvorBCnM7ncuytIpXpqwCcsSfjRHRIktMOe9xc4mBEzJ+zlwXT8mZz9kj/gRP0r0KhU8Rx/oa/wCzz18mZz9kj/gRP0o+TM5+yR/wIn6V6FQniSfoK/lkPJxYkxCtBjokvFY3BEGJ8J7W5jLMii15CF4tO3VhxRir0wEIQvKwQhCAQhVdrXihSxDXVc4iuFoFQN5qQAgtEKHZVqNmYeNoIFSKOpWo4Er5atqNl2B7muIqG9GmVa7yMskE1C6ZOaEWG17dHAEV1z3rjJTzIzMbDUVI9BI/v2oJCFXSduMixnwmtdVlak0w5Gm+uvUp8R9ATuBPoQckJc+XUDyInob+pXchOiNDbEaCA4VAOupGzggkIUW0rQbAhmI4EgUybSuZA2kb1TMvzBJzZEHXRp9jkDGhdMpOMisD4bg5p2j2EbD1LuQCFW2fbzI8V8NrXAsrUmlMnYcqHerJAIVLaV64MF5Z0nuGuECgO6pIzVpJzQiw2vAIDgHCuufBB3IUS07SbLw8bgSKgdGlc+JC7JGbEaG2I0EBwqAaV9SDvQq2HbrHTBgYXYhXOgw5Cu+vqVkgEIQgEIQgEkzpZDtImOKsJBFRUULQGmm0Aj1dSdlUXisuHHgucSA5gcQ7dTMg9WSCyl4LGjoNABNeiABntyUS8ErzktEbtw4hxb0h7FW3Jm3PgOa7MMdRvAitOzP0phIQJslbOCzXAHpBxhN+10q9gLvQi6k8YDokKJkMHOgHYQ0E+ltD9lV0lZZdN8wa4WxCXDZhbt7RQfaVlfWTLHtityxAsdTfQ+1pI7EEu5EElsWKdXvp6OkfW71Jjme8d9U+xQLty3NysMbS3EftdL81Pme8d9U+xAl3Tm5djH88WAlwpibXKnBOctgwNMMANIq2goKHPTtSbdKxoUdjzEaSQ4AdJw2dRTnAghjWtbo0Bo4AUCCrvb4I/iz32qPYdkwYsmzHDaSQanCA7vnZ4hmpF7fBH8We+1fLvzDYclDc9waA11ST+85BT3ZJgTkSBWoNfS3MH7pTik+7lY87Ej0o0YiPtZNHHCCnBAp3Y8MmeL/5hTYlO7Hhkzxf/MKbECPd7m2zURkdoLyS1peKjFiNRntOw/1TrChBoDWgAAUAGgCXL42XDdC58UDhhFRo8EgDiRWtdw9FpdyadFlobnGpoQTvwktr6kEW+Xgp+sz2rqsS3ZdkvDa6K0ODQCDXI+hdt8vBT9ZntUWxrsy8SBDe5hLnNBPTcM+AKCLZ0w2JajnMIc0g0I0PQaE4JNsuVbCtNzGCjWg0Fa/QadTxTkgEIQgEIQgEsWjdB8WK9wjUa92IjCcv4qFM6EEOyrLZLwwxlTtJOpO//NymIQggy9ltZHiRtsQNHCgz9NB6F9tezRMQXQyaVoQdxB/wdqmoQfGtAAA0GS4xWVaRvBHpXNCBRbcRw0mKcIZ/UmOypHmILYeLFhrnSlaknSp3qWhBCtiz+6ILoeLDipnSuhB0qNyX4dw8+lHqOqHQ+kk09CbUII0hZ7IDAyGKD1k7ydpUlCEFPZVgGBGiROcxc5XLDSlXYtamquEIQKQuM4mhj9AHQMNewE0CaJWVbCY1jBRrRQf5vXahBAtqzO6IRh4sNSDWldDXSoXdZsnzMJkOuLCKVpSvYpKEFPBsAtmzMc5rXo4d7QO+r1blcIQgEIQgVpy9kV0UsloWPDUVwucTTIkBugqmGz47okJjnCjnNBIoRQkaUOaT7Mm+4Jp7Io6LjTFTZU4XdYzz/sndrgRUGoOYQU9uWlMQnNEGDzgIJPQcaZ5d6VTwr2TbnFrYDS5tatDHkihoajFlmnEpTu/4wmP+T+Y1BfWNNxIsLFFZgdUjDhIyGmRzU1xoKlfVT3rnualnUOb+gO3X+GqDtsG2BMscdC15FP3dWn0ewqzSVdoulprmn5c4xp7S3EPibxTqgqp23BBmGQ30DXsqHbnVIz6vZ7LQpPvfLGJNQmAgFzA0V0qXOUq7NtuB7njVD25NJ1NPonrGzePWE27VtPmWvLw0YSAMIO0V2kq6StcP/wAcT6491NKBMh3smnk4ILXYdcMN5prrR2WitLDvUI7+biNwP2Z9EkbM8wepQrkd/H4t9r11XygiFGhRWZONSab2FpB4507EDiuqamBDY57tGtLj2Cq7Ql6+c2RCbCb30VwFOoEe1xaEFlYdpd0QGvNMWYcBoHD/ACvap6U7pxDBjxZdx0NRxbkfS2h7E2IF68FvRYEZkOExrsTQRUEmpJFBQhFj3ndEi8zGh4HnTUZ0rQtdmMlCvPGDJ2A52QaGuPAPJOS4Qo3dloMiQ2nBDAq4ine4jU7qk0A6kDil28N4IsCK1kNrXYmg5tcTUuIoKHqCYkpXk8Pl/wDj/mFAQr4xYbwJiBhB3Nc11N+F2qaoMZr2hzTVrhUEbQVXXkk2xJaJUZtaXtO4tFf7dqi3Lil0tQ/Re5o4ZO9rigsbXtRstCL3CuwDeTsrs39iqLGt+YjRWB8INhvxdIMdTJpOTiaHRSb3SLosv0RUscH0GpFCD7a9i43WttsaGIZyexoFPKaAAHD1VQQLz2nLR4FWvDogIwUHSGYrXcKV9St7r4u5IeLcafVxGnqoupl0JYOrgJ6i8lv91ctaAKAUAyQfUp3f8YTH/J/MamxQZax4UOK6K0EPdWpxE1xGpyJpqgnJNvO98xNNgwxUsFaZUxEYjWuWgCclBlrGhQ4rorQcbq1JcTqQTkTlogTrYgTbHMjRqVaQGuGHUEuAOHtT1KTAiMa9ujmhw7QuE9IMjswRBVpIOpGnWF9kpJsFgYyoaK0BJOprqUC5b/jCW+x75Uu8tg88Odh5RW55auA+IbD/AGpZTNkQokVsVwJeymE4iAKGoyGRzU1Ar3E7yL9cexNC6YEmxjnuaKF5DnbiQKVou5Ak3WtSFAfGMR4biIpkTWhfXQdYRMzBtCbY1gPNs1J8mtXOO6tAAFeG6ErWuB34jv6qyk5CHBbhhsDR1beJ1PagkJItJ0WZnXcxQmDQNrSgwnM55d8fUnchQrOseFLlxhtILqVJcTpXeetAmzXdEvMQ40cCpOow5gAAjo7cJT811RUaFRbRsuHMNAiNqAaihIzpTULvl4AhsDW1o0ACpqaDTMoFa8sMOnpdrhUHACDoQXnJcLNimRm3QXH5qIRhJ6+9PwngmOasiFEiNiOBL2UwnERShqMhkc0WjY8KYpzja4a0oSDnrogmpQvREDZ2A5xoAGEncBEJJTbDZhAArkKZmpy3k6qBaNgwZhwdEaSQMIo4jKpOgPWgpbxXnhvhGFBJeX5EgGgB2CupOnari7lnmBLta7Jxq5w3E7OwUHYuUjd+BBOJkMYthJLiOFdOxWKCNO2hDggGI4NDjQE6VpXXZokqbiNM9WU21Iw6YsLsVOqn5pztKy4cw0NiAkA1FCQQdNi6rNsKDLmsNvSOWImppuz07EFghCpLCt18xEiNc1oDNornmRt4ILtCFWWfbbYkWJCNA9jnAfvNB1HXvH+ALNCg2zPGBAdEaAS2mR0zcBs4rnZM4Y0FkQgAuFaDTUoJaFFtO0Wy8IxHaDQDUk6BUlk3mjRozWmCGw3kjFR2wE99odEDKhCU5i9cyypMtRoNMRa8DWgz0QNiEqyl6Zh5Z/0/Rc4DEGvpQkAmuiakAhUjbdeZ0y+FuEfSzr3mLRXaAQlSZvVMMLj3P0QSMRa8ClaA10RLXqmHlv8A0/Rc4DEGvIoTQmuiBrQhUkjbz4k2+AWtAZizFanCQB7UF2hV9u2i6XgmI0AkFooa0zNNi7bKmzGgsiEAFza0GiCWhUtuWvGgva2FB5yramjXGmdPoqph3wmHOLWy4LhqAHkjZmBpmgcEKFY84+NCD3swOq4FtCKUJGhzXReG1nS0Nr2tDqvw0Ndzjs4ILRCV5O8sy97AZajXOaMWF9KOIzrSmhTQgEpXP8ImOPxvTalK5x+fmOPxuQNqzydgxDNR3wq4oT3RMtaB1CRv19FVoaVbC8YTP2vfag+zttNmZCIdHtwB7evG3MdRVtdrwSF9X8ylu89gmCTEhZQ35PA0bUg6eSSBwPYmS7XgkL6v5lB0Xtk3RJY4RUscH0GpABB9Rr2LrupbDIsJsPR8NoFN4GWIfmreanWQgDEcGgnCCchWhOuzQpOjOhi0YZlyCC9tcPe1JOOlNmH2lA8KnvZ4JE+x77VcKnvb4JE4s99qDsux4JC4H3nK0VXdjwSFwPvOVogU2D/u54f/ACCbEpQ/G54f/IJtQVN6vBIn2ffai63gkPg733IvV4JE+z77UXW8Eh8He+5BbJRsbxnG/wCT3mpuSY6ZEraT3RMmurnTY8A1+8KelBcXx8Ed9ZnvBSbu+CwvqBUt7LchRIIhw3h5c4E4cwAM9d9aZJgsiXMOBDadQxoPGmfrQTEp3c8PmOMT+YE2JTu54fMcYn8wIGxLt+PB2+dHuvTEl2/Pg7fOj3XoPli3ohO5qCGvxYWsrRtKtbntrTJMao7LnZUQ4XShY8LB9HFioBxrVXiAS5dqXa2LEIGZGeZ8rr4r4hAyJfsiXaJuK4DM465nyxsQhBfRIYcCCAQRQg6EHYoljww2C0DIDEBwDihCCFe2CHS+Y0cCMzrQjZxUK5sjDwmJh6daA55A7tyEIGdVl4oYdLkHQlu3rB2IQg52DDDZdgGgxe8VYIQgXGS7f/0C+nSqc6nyKaaaJjQhBW3ghh0u4HQlvvA7F9sCGGy7ANBi94oQgsVUXmkYcSCXOaC5o6JzBHaNnUhCChubIQ3vc5zQSzNta5GutNE6oQgEuWHLtbNRHAZnHXM+WChCBjVLemCHwmhwqMddSPou3IQgX5SzoYiMOHR7fpHeOtPSE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0776" name="Picture 56" descr="http://blogg.csrguiden.se/wp-content/uploads/2011/05/SIS-Swedish-CMYK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5013176"/>
            <a:ext cx="1106067" cy="1296144"/>
          </a:xfrm>
          <a:prstGeom prst="rect">
            <a:avLst/>
          </a:prstGeom>
          <a:noFill/>
        </p:spPr>
      </p:pic>
      <p:sp>
        <p:nvSpPr>
          <p:cNvPr id="34" name="Rektangel med rundade hörn 33"/>
          <p:cNvSpPr/>
          <p:nvPr/>
        </p:nvSpPr>
        <p:spPr>
          <a:xfrm>
            <a:off x="1728192" y="3356992"/>
            <a:ext cx="7308304" cy="3312368"/>
          </a:xfrm>
          <a:prstGeom prst="roundRect">
            <a:avLst>
              <a:gd name="adj" fmla="val 857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36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i="0" dirty="0" smtClean="0">
                          <a:solidFill>
                            <a:srgbClr val="1954A6"/>
                          </a:solidFill>
                        </a:rPr>
                        <a:t>Organisation</a:t>
                      </a:r>
                      <a:endParaRPr lang="sv-SE" sz="1800" b="1" i="0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Styrgrupp och finansiering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4824536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Jan Gulliksen, KTH CSC</a:t>
            </a:r>
          </a:p>
          <a:p>
            <a:pPr>
              <a:buNone/>
            </a:pPr>
            <a:r>
              <a:rPr lang="sv-SE" dirty="0" smtClean="0"/>
              <a:t>Ann Lantz, KTH CSC</a:t>
            </a:r>
          </a:p>
          <a:p>
            <a:pPr>
              <a:buNone/>
            </a:pPr>
            <a:r>
              <a:rPr lang="sv-SE" dirty="0" smtClean="0"/>
              <a:t>Johan Borg, KTH CSC</a:t>
            </a:r>
          </a:p>
          <a:p>
            <a:pPr>
              <a:buNone/>
            </a:pPr>
            <a:r>
              <a:rPr lang="sv-SE" dirty="0" smtClean="0"/>
              <a:t>Torbjörn Lundgren,</a:t>
            </a:r>
            <a:br>
              <a:rPr lang="sv-SE" dirty="0" smtClean="0"/>
            </a:br>
            <a:r>
              <a:rPr lang="sv-SE" dirty="0" smtClean="0"/>
              <a:t>     Dyslexiförbundet FMLS</a:t>
            </a:r>
          </a:p>
          <a:p>
            <a:pPr>
              <a:buNone/>
            </a:pPr>
            <a:r>
              <a:rPr lang="sv-SE" dirty="0" smtClean="0"/>
              <a:t>Hans Hammarlund,</a:t>
            </a:r>
            <a:br>
              <a:rPr lang="sv-SE" dirty="0" smtClean="0"/>
            </a:br>
            <a:r>
              <a:rPr lang="sv-SE" dirty="0" smtClean="0"/>
              <a:t>     Riksförbundet </a:t>
            </a:r>
            <a:r>
              <a:rPr lang="sv-SE" dirty="0" smtClean="0"/>
              <a:t>FUB</a:t>
            </a:r>
          </a:p>
          <a:p>
            <a:pPr>
              <a:buNone/>
            </a:pPr>
            <a:r>
              <a:rPr lang="sv-SE" dirty="0" smtClean="0"/>
              <a:t>Finansiering: PTS</a:t>
            </a:r>
            <a:endParaRPr lang="sv-SE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23048" r="72634" b="30855"/>
          <a:stretch>
            <a:fillRect/>
          </a:stretch>
        </p:blipFill>
        <p:spPr bwMode="auto">
          <a:xfrm>
            <a:off x="7236296" y="1412776"/>
            <a:ext cx="1907704" cy="238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i="0" dirty="0" smtClean="0">
                          <a:solidFill>
                            <a:srgbClr val="1954A6"/>
                          </a:solidFill>
                        </a:rPr>
                        <a:t>Organisation</a:t>
                      </a:r>
                      <a:endParaRPr lang="sv-SE" sz="1800" b="1" i="0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Metod</a:t>
                      </a:r>
                      <a:endParaRPr lang="sv-SE" sz="1800" b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Metod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07704" y="1268760"/>
            <a:ext cx="6912768" cy="5328592"/>
          </a:xfrm>
        </p:spPr>
        <p:txBody>
          <a:bodyPr>
            <a:normAutofit/>
          </a:bodyPr>
          <a:lstStyle/>
          <a:p>
            <a:pPr marL="324000" indent="-324000">
              <a:buNone/>
            </a:pPr>
            <a:r>
              <a:rPr lang="sv-SE" dirty="0" smtClean="0"/>
              <a:t>Systematisk sökning och granskning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Identifiering av artiklar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Dataextrahering</a:t>
            </a:r>
            <a:endParaRPr lang="sv-SE" dirty="0" smtClean="0"/>
          </a:p>
          <a:p>
            <a:pPr marL="514350" indent="-514350">
              <a:buFont typeface="+mj-lt"/>
              <a:buAutoNum type="arabicPeriod"/>
            </a:pPr>
            <a:r>
              <a:rPr lang="sv-SE" dirty="0" smtClean="0"/>
              <a:t>Kvalitetsb</a:t>
            </a:r>
            <a:r>
              <a:rPr lang="sv-SE" dirty="0" smtClean="0"/>
              <a:t>edömning</a:t>
            </a:r>
          </a:p>
          <a:p>
            <a:pPr marL="324000" indent="-324000"/>
            <a:endParaRPr lang="sv-SE" dirty="0" smtClean="0"/>
          </a:p>
        </p:txBody>
      </p:sp>
      <p:pic>
        <p:nvPicPr>
          <p:cNvPr id="5" name="Picture 3" descr="http://www.abilia.se/images/xxxxlarge/283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6402" y="4097395"/>
            <a:ext cx="7668344" cy="2760605"/>
          </a:xfrm>
          <a:prstGeom prst="rect">
            <a:avLst/>
          </a:prstGeom>
          <a:noFill/>
        </p:spPr>
      </p:pic>
      <p:graphicFrame>
        <p:nvGraphicFramePr>
          <p:cNvPr id="7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Metod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text 2 (utan ram) 12"/>
          <p:cNvSpPr/>
          <p:nvPr/>
        </p:nvSpPr>
        <p:spPr>
          <a:xfrm>
            <a:off x="7020272" y="2002488"/>
            <a:ext cx="1728192" cy="1080120"/>
          </a:xfrm>
          <a:prstGeom prst="callout2">
            <a:avLst>
              <a:gd name="adj1" fmla="val 49402"/>
              <a:gd name="adj2" fmla="val -7381"/>
              <a:gd name="adj3" fmla="val 49402"/>
              <a:gd name="adj4" fmla="val -19404"/>
              <a:gd name="adj5" fmla="val -29888"/>
              <a:gd name="adj6" fmla="val -507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Medium(46</a:t>
            </a:r>
            <a:r>
              <a:rPr lang="sv-SE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v-SE" dirty="0" err="1" smtClean="0">
                <a:solidFill>
                  <a:schemeClr val="tx1"/>
                </a:solidFill>
              </a:rPr>
              <a:t>Funktionsned-sättni</a:t>
            </a:r>
            <a:r>
              <a:rPr lang="sv-SE" dirty="0" err="1" smtClean="0">
                <a:solidFill>
                  <a:schemeClr val="tx1"/>
                </a:solidFill>
              </a:rPr>
              <a:t>n</a:t>
            </a:r>
            <a:r>
              <a:rPr lang="sv-SE" dirty="0" err="1" smtClean="0">
                <a:solidFill>
                  <a:schemeClr val="tx1"/>
                </a:solidFill>
              </a:rPr>
              <a:t>gar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smtClean="0">
                <a:solidFill>
                  <a:schemeClr val="tx1"/>
                </a:solidFill>
              </a:rPr>
              <a:t>(31)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Utfall </a:t>
            </a:r>
            <a:r>
              <a:rPr lang="sv-SE" dirty="0" smtClean="0">
                <a:solidFill>
                  <a:schemeClr val="tx1"/>
                </a:solidFill>
              </a:rPr>
              <a:t>(16</a:t>
            </a:r>
            <a:r>
              <a:rPr lang="sv-SE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v-SE" i="1" dirty="0" smtClean="0">
                <a:solidFill>
                  <a:schemeClr val="tx1"/>
                </a:solidFill>
              </a:rPr>
              <a:t>   eller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Kategorier</a:t>
            </a:r>
          </a:p>
          <a:p>
            <a:pPr>
              <a:spcAft>
                <a:spcPts val="600"/>
              </a:spcAft>
            </a:pPr>
            <a:r>
              <a:rPr lang="sv-SE" i="1" dirty="0" smtClean="0">
                <a:solidFill>
                  <a:schemeClr val="tx1"/>
                </a:solidFill>
              </a:rPr>
              <a:t>   eller</a:t>
            </a: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Specifika termer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11" name="Bildtext 2 (utan ram) 10"/>
          <p:cNvSpPr/>
          <p:nvPr/>
        </p:nvSpPr>
        <p:spPr>
          <a:xfrm>
            <a:off x="7020272" y="5143544"/>
            <a:ext cx="1979712" cy="1080120"/>
          </a:xfrm>
          <a:prstGeom prst="callout2">
            <a:avLst>
              <a:gd name="adj1" fmla="val 49402"/>
              <a:gd name="adj2" fmla="val -7381"/>
              <a:gd name="adj3" fmla="val 49402"/>
              <a:gd name="adj4" fmla="val -16988"/>
              <a:gd name="adj5" fmla="val -37551"/>
              <a:gd name="adj6" fmla="val -438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In: Granskad primärforskning</a:t>
            </a:r>
            <a:endParaRPr lang="sv-SE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sv-SE" dirty="0" smtClean="0">
                <a:solidFill>
                  <a:schemeClr val="tx1"/>
                </a:solidFill>
              </a:rPr>
              <a:t>Ex: Expertåsikter, litteraturöversikter, enskilda fallstudier</a:t>
            </a:r>
            <a:endParaRPr lang="sv-SE" dirty="0" smtClean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Identifiering av artiklar</a:t>
            </a:r>
            <a:endParaRPr lang="sv-SE" dirty="0"/>
          </a:p>
        </p:txBody>
      </p:sp>
      <p:sp>
        <p:nvSpPr>
          <p:cNvPr id="5" name="Bildtext ned 4"/>
          <p:cNvSpPr/>
          <p:nvPr/>
        </p:nvSpPr>
        <p:spPr>
          <a:xfrm>
            <a:off x="2411760" y="1412776"/>
            <a:ext cx="3744416" cy="936104"/>
          </a:xfrm>
          <a:prstGeom prst="downArrowCallout">
            <a:avLst/>
          </a:prstGeom>
          <a:solidFill>
            <a:srgbClr val="1954A6"/>
          </a:solidFill>
          <a:ln>
            <a:solidFill>
              <a:srgbClr val="19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smtClean="0"/>
              <a:t>Söktermer</a:t>
            </a:r>
            <a:endParaRPr lang="sv-SE" sz="3200"/>
          </a:p>
        </p:txBody>
      </p:sp>
      <p:sp>
        <p:nvSpPr>
          <p:cNvPr id="6" name="Bildtext ned 5"/>
          <p:cNvSpPr/>
          <p:nvPr/>
        </p:nvSpPr>
        <p:spPr>
          <a:xfrm>
            <a:off x="2411760" y="2420888"/>
            <a:ext cx="3744416" cy="936104"/>
          </a:xfrm>
          <a:prstGeom prst="downArrowCallout">
            <a:avLst/>
          </a:prstGeom>
          <a:solidFill>
            <a:srgbClr val="1954A6"/>
          </a:solidFill>
          <a:ln>
            <a:solidFill>
              <a:srgbClr val="19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smtClean="0"/>
              <a:t>Databaser</a:t>
            </a:r>
            <a:r>
              <a:rPr lang="sv-SE" sz="3200" smtClean="0"/>
              <a:t> </a:t>
            </a:r>
            <a:r>
              <a:rPr lang="sv-SE" sz="1600" smtClean="0"/>
              <a:t>13</a:t>
            </a:r>
            <a:endParaRPr lang="sv-SE" sz="3200"/>
          </a:p>
        </p:txBody>
      </p:sp>
      <p:sp>
        <p:nvSpPr>
          <p:cNvPr id="7" name="Bildtext ned 6"/>
          <p:cNvSpPr/>
          <p:nvPr/>
        </p:nvSpPr>
        <p:spPr>
          <a:xfrm>
            <a:off x="2411760" y="3429000"/>
            <a:ext cx="3744416" cy="936104"/>
          </a:xfrm>
          <a:prstGeom prst="downArrowCallout">
            <a:avLst/>
          </a:prstGeom>
          <a:solidFill>
            <a:srgbClr val="1954A6"/>
          </a:solidFill>
          <a:ln>
            <a:solidFill>
              <a:srgbClr val="19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smtClean="0"/>
              <a:t>Sökträffar</a:t>
            </a:r>
            <a:r>
              <a:rPr lang="sv-SE" sz="3200" smtClean="0"/>
              <a:t> </a:t>
            </a:r>
            <a:r>
              <a:rPr lang="sv-SE" sz="1600" smtClean="0"/>
              <a:t>10 </a:t>
            </a:r>
            <a:r>
              <a:rPr lang="sv-SE" sz="1600" smtClean="0"/>
              <a:t>206</a:t>
            </a:r>
            <a:endParaRPr lang="sv-SE" sz="3200"/>
          </a:p>
        </p:txBody>
      </p:sp>
      <p:sp>
        <p:nvSpPr>
          <p:cNvPr id="8" name="Bildtext ned 7"/>
          <p:cNvSpPr/>
          <p:nvPr/>
        </p:nvSpPr>
        <p:spPr>
          <a:xfrm>
            <a:off x="2411760" y="4437112"/>
            <a:ext cx="3744416" cy="936104"/>
          </a:xfrm>
          <a:prstGeom prst="downArrowCallout">
            <a:avLst/>
          </a:prstGeom>
          <a:solidFill>
            <a:srgbClr val="1954A6"/>
          </a:solidFill>
          <a:ln>
            <a:solidFill>
              <a:srgbClr val="19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smtClean="0"/>
              <a:t>In/Exklusionskriterier</a:t>
            </a:r>
            <a:endParaRPr lang="sv-SE" sz="3200"/>
          </a:p>
        </p:txBody>
      </p:sp>
      <p:sp>
        <p:nvSpPr>
          <p:cNvPr id="10" name="Rektangel 9"/>
          <p:cNvSpPr/>
          <p:nvPr/>
        </p:nvSpPr>
        <p:spPr>
          <a:xfrm>
            <a:off x="2411760" y="5445224"/>
            <a:ext cx="3744416" cy="648072"/>
          </a:xfrm>
          <a:prstGeom prst="rect">
            <a:avLst/>
          </a:prstGeom>
          <a:solidFill>
            <a:srgbClr val="1954A6"/>
          </a:solidFill>
          <a:ln>
            <a:solidFill>
              <a:srgbClr val="195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smtClean="0"/>
              <a:t>Utvalda</a:t>
            </a:r>
            <a:r>
              <a:rPr lang="sv-SE" sz="3200" smtClean="0"/>
              <a:t> </a:t>
            </a:r>
            <a:r>
              <a:rPr lang="sv-SE" sz="3200" smtClean="0"/>
              <a:t>a</a:t>
            </a:r>
            <a:r>
              <a:rPr lang="sv-SE" sz="3200" smtClean="0"/>
              <a:t>rtiklar </a:t>
            </a:r>
            <a:r>
              <a:rPr lang="sv-SE" sz="1600" smtClean="0"/>
              <a:t>29</a:t>
            </a:r>
            <a:endParaRPr lang="sv-SE" sz="3200" smtClean="0"/>
          </a:p>
        </p:txBody>
      </p:sp>
      <p:graphicFrame>
        <p:nvGraphicFramePr>
          <p:cNvPr id="14" name="Platshållare för innehåll 4"/>
          <p:cNvGraphicFramePr>
            <a:graphicFrameLocks/>
          </p:cNvGraphicFramePr>
          <p:nvPr/>
        </p:nvGraphicFramePr>
        <p:xfrm>
          <a:off x="-50063" y="1412776"/>
          <a:ext cx="1547664" cy="22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 smtClean="0">
                          <a:solidFill>
                            <a:schemeClr val="bg1"/>
                          </a:solidFill>
                        </a:rPr>
                        <a:t>Syfte</a:t>
                      </a:r>
                      <a:endParaRPr lang="sv-SE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i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</a:t>
                      </a:r>
                      <a:endParaRPr lang="sv-SE" sz="1800" b="0" i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rgbClr val="1954A6"/>
                          </a:solidFill>
                        </a:rPr>
                        <a:t>Metod</a:t>
                      </a:r>
                      <a:endParaRPr lang="sv-SE" sz="1800" b="1" dirty="0">
                        <a:solidFill>
                          <a:srgbClr val="1954A6"/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Resultat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Slutsatser</a:t>
                      </a:r>
                      <a:endParaRPr lang="sv-SE" sz="18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72000" marR="72000" marT="90000" marB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1532</Words>
  <Application>Microsoft Office PowerPoint</Application>
  <PresentationFormat>Bildspel på skärmen (4:3)</PresentationFormat>
  <Paragraphs>483</Paragraphs>
  <Slides>32</Slides>
  <Notes>32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Office-tema</vt:lpstr>
      <vt:lpstr>Kognitiv tillgänglighet till elektronisk kommunikation</vt:lpstr>
      <vt:lpstr>Bild 2</vt:lpstr>
      <vt:lpstr>Syfte</vt:lpstr>
      <vt:lpstr>Frågeställningar</vt:lpstr>
      <vt:lpstr>Studiens omfång</vt:lpstr>
      <vt:lpstr>Initiativ och förankring</vt:lpstr>
      <vt:lpstr>Styrgrupp och finansiering</vt:lpstr>
      <vt:lpstr>Metod</vt:lpstr>
      <vt:lpstr>Identifiering av artiklar</vt:lpstr>
      <vt:lpstr>Dataextrahering</vt:lpstr>
      <vt:lpstr>Quality assessment</vt:lpstr>
      <vt:lpstr>Studiedesign och länder</vt:lpstr>
      <vt:lpstr>Funktionsnedsättningar</vt:lpstr>
      <vt:lpstr>Kommunikation eller interaktion</vt:lpstr>
      <vt:lpstr>Internet</vt:lpstr>
      <vt:lpstr>Internet</vt:lpstr>
      <vt:lpstr>Internet</vt:lpstr>
      <vt:lpstr>E-post</vt:lpstr>
      <vt:lpstr>E-post</vt:lpstr>
      <vt:lpstr>Chat</vt:lpstr>
      <vt:lpstr>Chat</vt:lpstr>
      <vt:lpstr>Telefon</vt:lpstr>
      <vt:lpstr>Telefon</vt:lpstr>
      <vt:lpstr>Tv</vt:lpstr>
      <vt:lpstr>Bilder</vt:lpstr>
      <vt:lpstr>Text</vt:lpstr>
      <vt:lpstr>Multimedia</vt:lpstr>
      <vt:lpstr>Multimedia</vt:lpstr>
      <vt:lpstr>Multimedia</vt:lpstr>
      <vt:lpstr>Hantera apparat</vt:lpstr>
      <vt:lpstr>Hantera apparat</vt:lpstr>
      <vt:lpstr>Slutsatser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Johan Borg</dc:creator>
  <cp:lastModifiedBy>Johan Borg</cp:lastModifiedBy>
  <cp:revision>217</cp:revision>
  <dcterms:created xsi:type="dcterms:W3CDTF">2012-09-11T08:19:19Z</dcterms:created>
  <dcterms:modified xsi:type="dcterms:W3CDTF">2013-09-16T06:27:47Z</dcterms:modified>
</cp:coreProperties>
</file>