
<file path=[Content_Types].xml><?xml version="1.0" encoding="utf-8"?>
<Types xmlns="http://schemas.openxmlformats.org/package/2006/content-types">
  <Default Extension="docx" ContentType="application/vnd.openxmlformats-officedocument.wordprocessingml.documen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27"/>
  </p:notesMasterIdLst>
  <p:handoutMasterIdLst>
    <p:handoutMasterId r:id="rId28"/>
  </p:handoutMasterIdLst>
  <p:sldIdLst>
    <p:sldId id="256" r:id="rId5"/>
    <p:sldId id="358" r:id="rId6"/>
    <p:sldId id="388" r:id="rId7"/>
    <p:sldId id="389" r:id="rId8"/>
    <p:sldId id="390" r:id="rId9"/>
    <p:sldId id="356" r:id="rId10"/>
    <p:sldId id="385" r:id="rId11"/>
    <p:sldId id="354" r:id="rId12"/>
    <p:sldId id="376" r:id="rId13"/>
    <p:sldId id="375" r:id="rId14"/>
    <p:sldId id="382" r:id="rId15"/>
    <p:sldId id="383" r:id="rId16"/>
    <p:sldId id="384" r:id="rId17"/>
    <p:sldId id="381" r:id="rId18"/>
    <p:sldId id="372" r:id="rId19"/>
    <p:sldId id="312" r:id="rId20"/>
    <p:sldId id="342" r:id="rId21"/>
    <p:sldId id="363" r:id="rId22"/>
    <p:sldId id="364" r:id="rId23"/>
    <p:sldId id="328" r:id="rId24"/>
    <p:sldId id="352" r:id="rId25"/>
    <p:sldId id="287" r:id="rId26"/>
  </p:sldIdLst>
  <p:sldSz cx="12192000" cy="6858000"/>
  <p:notesSz cx="6797675" cy="9926638"/>
  <p:defaultTextStyle>
    <a:defPPr>
      <a:defRPr lang="sv-SE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6">
          <p15:clr>
            <a:srgbClr val="A4A3A4"/>
          </p15:clr>
        </p15:guide>
        <p15:guide id="2" pos="214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0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llanmörkt format 2 - Dekorfär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21324" autoAdjust="0"/>
    <p:restoredTop sz="94660"/>
  </p:normalViewPr>
  <p:slideViewPr>
    <p:cSldViewPr snapToGrid="0">
      <p:cViewPr varScale="1">
        <p:scale>
          <a:sx n="90" d="100"/>
          <a:sy n="90" d="100"/>
        </p:scale>
        <p:origin x="610" y="4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2010"/>
    </p:cViewPr>
  </p:sorterViewPr>
  <p:notesViewPr>
    <p:cSldViewPr snapToGrid="0">
      <p:cViewPr varScale="1">
        <p:scale>
          <a:sx n="51" d="100"/>
          <a:sy n="51" d="100"/>
        </p:scale>
        <p:origin x="-3006" y="-108"/>
      </p:cViewPr>
      <p:guideLst>
        <p:guide orient="horz" pos="3126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7C28B393-D21D-4F24-93CA-9AAF034EDC20}" type="datetimeFigureOut">
              <a:rPr lang="sv-SE"/>
              <a:pPr>
                <a:defRPr/>
              </a:pPr>
              <a:t>2024-07-23</a:t>
            </a:fld>
            <a:endParaRPr lang="sv-SE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2"/>
          </p:nvPr>
        </p:nvSpPr>
        <p:spPr>
          <a:xfrm>
            <a:off x="0" y="9428163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3"/>
          </p:nvPr>
        </p:nvSpPr>
        <p:spPr>
          <a:xfrm>
            <a:off x="3849688" y="9428163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4993D0A1-6005-49C5-A9C2-509EC1921D24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6046235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0C8245F8-CEE2-429F-97C1-821377983D8D}" type="datetimeFigureOut">
              <a:rPr lang="sv-SE"/>
              <a:pPr>
                <a:defRPr/>
              </a:pPr>
              <a:t>2024-07-23</a:t>
            </a:fld>
            <a:endParaRPr lang="sv-SE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sv-SE" noProof="0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79450" y="4776788"/>
            <a:ext cx="5438775" cy="39084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v-SE" noProof="0"/>
              <a:t>Klicka här för att ändra format på bakgrundstexten</a:t>
            </a:r>
          </a:p>
          <a:p>
            <a:pPr lvl="1"/>
            <a:r>
              <a:rPr lang="sv-SE" noProof="0"/>
              <a:t>Nivå två</a:t>
            </a:r>
          </a:p>
          <a:p>
            <a:pPr lvl="2"/>
            <a:r>
              <a:rPr lang="sv-SE" noProof="0"/>
              <a:t>Nivå tre</a:t>
            </a:r>
          </a:p>
          <a:p>
            <a:pPr lvl="3"/>
            <a:r>
              <a:rPr lang="sv-SE" noProof="0"/>
              <a:t>Nivå fyra</a:t>
            </a:r>
          </a:p>
          <a:p>
            <a:pPr lvl="4"/>
            <a:r>
              <a:rPr lang="sv-SE" noProof="0"/>
              <a:t>Nivå fem</a:t>
            </a: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9428163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49688" y="9428163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6EE3D69A-0B84-4605-B118-E2E92506DF25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35659976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7CDEF77-C3CE-4663-BC20-45A5DC3B0DDE}" type="slidenum">
              <a:rPr lang="sv-SE" smtClean="0"/>
              <a:pPr/>
              <a:t>3</a:t>
            </a:fld>
            <a:endParaRPr lang="sv-SE"/>
          </a:p>
        </p:txBody>
      </p:sp>
      <p:sp>
        <p:nvSpPr>
          <p:cNvPr id="450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0488" y="744538"/>
            <a:ext cx="6616700" cy="3722687"/>
          </a:xfrm>
          <a:ln/>
        </p:spPr>
      </p:sp>
      <p:sp>
        <p:nvSpPr>
          <p:cNvPr id="450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83570393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7"/>
          <p:cNvSpPr txBox="1">
            <a:spLocks noGrp="1" noChangeArrowheads="1"/>
          </p:cNvSpPr>
          <p:nvPr/>
        </p:nvSpPr>
        <p:spPr bwMode="auto">
          <a:xfrm>
            <a:off x="3816350" y="10234613"/>
            <a:ext cx="2919413" cy="539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4A21CEBE-7597-4C4B-A1C4-2E285C8DA550}" type="slidenum">
              <a:rPr lang="en-GB" sz="1200"/>
              <a:pPr algn="r"/>
              <a:t>8</a:t>
            </a:fld>
            <a:endParaRPr lang="en-GB" sz="1200"/>
          </a:p>
        </p:txBody>
      </p:sp>
      <p:sp>
        <p:nvSpPr>
          <p:cNvPr id="27650" name="Rectangle 6"/>
          <p:cNvSpPr txBox="1">
            <a:spLocks noGrp="1" noChangeArrowheads="1"/>
          </p:cNvSpPr>
          <p:nvPr/>
        </p:nvSpPr>
        <p:spPr bwMode="auto">
          <a:xfrm>
            <a:off x="0" y="10237788"/>
            <a:ext cx="2921000" cy="538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5562" tIns="47781" rIns="95562" bIns="47781" anchor="b"/>
          <a:lstStyle/>
          <a:p>
            <a:pPr defTabSz="955675"/>
            <a:r>
              <a:rPr lang="sv-SE" sz="1300">
                <a:latin typeface="Calibri" pitchFamily="34" charset="0"/>
              </a:rPr>
              <a:t>ADHDstudien G Janeslätt 2012-09-30</a:t>
            </a:r>
          </a:p>
        </p:txBody>
      </p:sp>
      <p:sp>
        <p:nvSpPr>
          <p:cNvPr id="27651" name="Rectangle 7"/>
          <p:cNvSpPr txBox="1">
            <a:spLocks noGrp="1" noChangeArrowheads="1"/>
          </p:cNvSpPr>
          <p:nvPr/>
        </p:nvSpPr>
        <p:spPr bwMode="auto">
          <a:xfrm>
            <a:off x="3817938" y="10237788"/>
            <a:ext cx="2919412" cy="538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5562" tIns="47781" rIns="95562" bIns="47781" anchor="b"/>
          <a:lstStyle/>
          <a:p>
            <a:pPr algn="r" defTabSz="955675"/>
            <a:fld id="{EEA12CFA-E9FC-4333-98FA-4A6C251B9AE3}" type="slidenum">
              <a:rPr lang="sv-SE" sz="1300">
                <a:latin typeface="Calibri" pitchFamily="34" charset="0"/>
              </a:rPr>
              <a:pPr algn="r" defTabSz="955675"/>
              <a:t>8</a:t>
            </a:fld>
            <a:endParaRPr lang="sv-SE" sz="1300">
              <a:latin typeface="Calibri" pitchFamily="34" charset="0"/>
            </a:endParaRPr>
          </a:p>
        </p:txBody>
      </p:sp>
      <p:sp>
        <p:nvSpPr>
          <p:cNvPr id="2765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-223838" y="808038"/>
            <a:ext cx="7185026" cy="4041775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765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98525" y="5118100"/>
            <a:ext cx="4940300" cy="4849813"/>
          </a:xfrm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3745752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7"/>
          <p:cNvSpPr txBox="1">
            <a:spLocks noGrp="1" noChangeArrowheads="1"/>
          </p:cNvSpPr>
          <p:nvPr/>
        </p:nvSpPr>
        <p:spPr bwMode="auto">
          <a:xfrm>
            <a:off x="3852016" y="9430306"/>
            <a:ext cx="2945659" cy="496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7" tIns="45713" rIns="91427" bIns="45713" anchor="b"/>
          <a:lstStyle/>
          <a:p>
            <a:pPr algn="r"/>
            <a:fld id="{DD46B890-A3ED-4E15-8C42-267A9D47D7C6}" type="slidenum">
              <a:rPr kumimoji="0" lang="en-GB" sz="1200">
                <a:latin typeface="Verdana" pitchFamily="34" charset="0"/>
              </a:rPr>
              <a:pPr algn="r"/>
              <a:t>11</a:t>
            </a:fld>
            <a:endParaRPr kumimoji="0" lang="en-GB" sz="1200">
              <a:latin typeface="Verdana" pitchFamily="34" charset="0"/>
            </a:endParaRPr>
          </a:p>
        </p:txBody>
      </p:sp>
      <p:sp>
        <p:nvSpPr>
          <p:cNvPr id="716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0488" y="744538"/>
            <a:ext cx="6616700" cy="3722687"/>
          </a:xfrm>
          <a:ln/>
        </p:spPr>
      </p:sp>
      <p:sp>
        <p:nvSpPr>
          <p:cNvPr id="7168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79768" y="4715153"/>
            <a:ext cx="5438140" cy="4466987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56095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7"/>
          <p:cNvSpPr txBox="1">
            <a:spLocks noGrp="1" noChangeArrowheads="1"/>
          </p:cNvSpPr>
          <p:nvPr/>
        </p:nvSpPr>
        <p:spPr bwMode="auto">
          <a:xfrm>
            <a:off x="3852016" y="9430306"/>
            <a:ext cx="2945659" cy="496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7" tIns="45713" rIns="91427" bIns="45713" anchor="b"/>
          <a:lstStyle/>
          <a:p>
            <a:pPr algn="r"/>
            <a:fld id="{5C1A7BA7-8491-4B86-8891-259CA7970642}" type="slidenum">
              <a:rPr kumimoji="0" lang="en-GB" sz="1200">
                <a:latin typeface="Verdana" pitchFamily="34" charset="0"/>
              </a:rPr>
              <a:pPr algn="r"/>
              <a:t>12</a:t>
            </a:fld>
            <a:endParaRPr kumimoji="0" lang="en-GB" sz="1200">
              <a:latin typeface="Verdana" pitchFamily="34" charset="0"/>
            </a:endParaRPr>
          </a:p>
        </p:txBody>
      </p:sp>
      <p:sp>
        <p:nvSpPr>
          <p:cNvPr id="737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0488" y="744538"/>
            <a:ext cx="6616700" cy="3722687"/>
          </a:xfrm>
          <a:ln/>
        </p:spPr>
      </p:sp>
      <p:sp>
        <p:nvSpPr>
          <p:cNvPr id="7373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79768" y="4715153"/>
            <a:ext cx="5438140" cy="4466987"/>
          </a:xfrm>
          <a:noFill/>
          <a:ln/>
        </p:spPr>
        <p:txBody>
          <a:bodyPr/>
          <a:lstStyle/>
          <a:p>
            <a:pPr eaLnBrk="1" hangingPunct="1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5375894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7"/>
          <p:cNvSpPr txBox="1">
            <a:spLocks noGrp="1" noChangeArrowheads="1"/>
          </p:cNvSpPr>
          <p:nvPr/>
        </p:nvSpPr>
        <p:spPr bwMode="auto">
          <a:xfrm>
            <a:off x="3852016" y="9430306"/>
            <a:ext cx="2945659" cy="496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7" tIns="45713" rIns="91427" bIns="45713" anchor="b"/>
          <a:lstStyle/>
          <a:p>
            <a:pPr algn="r"/>
            <a:fld id="{02DE949E-1E2B-4766-B437-99045075D3D9}" type="slidenum">
              <a:rPr kumimoji="0" lang="en-GB" sz="1200">
                <a:latin typeface="Verdana" pitchFamily="34" charset="0"/>
              </a:rPr>
              <a:pPr algn="r"/>
              <a:t>13</a:t>
            </a:fld>
            <a:endParaRPr kumimoji="0" lang="en-GB" sz="1200">
              <a:latin typeface="Verdana" pitchFamily="34" charset="0"/>
            </a:endParaRPr>
          </a:p>
        </p:txBody>
      </p:sp>
      <p:sp>
        <p:nvSpPr>
          <p:cNvPr id="76803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0488" y="744538"/>
            <a:ext cx="6616700" cy="3722687"/>
          </a:xfrm>
          <a:ln/>
        </p:spPr>
      </p:sp>
      <p:sp>
        <p:nvSpPr>
          <p:cNvPr id="76804" name="Rectangle 1027"/>
          <p:cNvSpPr>
            <a:spLocks noGrp="1" noChangeArrowheads="1"/>
          </p:cNvSpPr>
          <p:nvPr>
            <p:ph type="body" idx="1"/>
          </p:nvPr>
        </p:nvSpPr>
        <p:spPr>
          <a:xfrm>
            <a:off x="679768" y="4715153"/>
            <a:ext cx="5438140" cy="4466987"/>
          </a:xfrm>
          <a:noFill/>
          <a:ln/>
        </p:spPr>
        <p:txBody>
          <a:bodyPr/>
          <a:lstStyle/>
          <a:p>
            <a:pPr eaLnBrk="1" hangingPunct="1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8727288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825" name="Rectangle 7"/>
          <p:cNvSpPr txBox="1">
            <a:spLocks noGrp="1" noChangeArrowheads="1"/>
          </p:cNvSpPr>
          <p:nvPr/>
        </p:nvSpPr>
        <p:spPr bwMode="auto">
          <a:xfrm>
            <a:off x="3816350" y="10234613"/>
            <a:ext cx="2919413" cy="539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9E8D52A7-F121-4AF9-A239-AEBA4C8FDA8A}" type="slidenum">
              <a:rPr lang="en-GB" sz="1200"/>
              <a:pPr algn="r"/>
              <a:t>22</a:t>
            </a:fld>
            <a:endParaRPr lang="en-GB" sz="1200"/>
          </a:p>
        </p:txBody>
      </p:sp>
      <p:sp>
        <p:nvSpPr>
          <p:cNvPr id="2058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-223838" y="808038"/>
            <a:ext cx="7185026" cy="4041775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58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98525" y="5118100"/>
            <a:ext cx="4940300" cy="4849813"/>
          </a:xfrm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GB"/>
              <a:t>Här presenterar den/de sig som ska föreläsa. </a:t>
            </a:r>
          </a:p>
          <a:p>
            <a:pPr eaLnBrk="1" hangingPunct="1">
              <a:spcBef>
                <a:spcPct val="0"/>
              </a:spcBef>
            </a:pPr>
            <a:r>
              <a:rPr lang="en-GB"/>
              <a:t>Jag talar om att jag arbetat på Habiliteringen i Dalarna sedan 1986, att jag under dessa år på olika sätt varit engagerad I personer och ungdom med ADHD och metodutveckling för att hitta bättre sätt att kartlägga på vilket sätt det blir problem I vardagen och hur man kan ge stöd.</a:t>
            </a:r>
          </a:p>
        </p:txBody>
      </p:sp>
    </p:spTree>
    <p:extLst>
      <p:ext uri="{BB962C8B-B14F-4D97-AF65-F5344CB8AC3E}">
        <p14:creationId xmlns:p14="http://schemas.microsoft.com/office/powerpoint/2010/main" val="42622406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/>
              <a:t>Klicka här för att ändra format på underrubrik i bakgrunden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A18199-1CF9-4D80-8FE7-7B71665F0580}" type="datetimeFigureOut">
              <a:rPr lang="sv-SE"/>
              <a:pPr>
                <a:defRPr/>
              </a:pPr>
              <a:t>2024-07-23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37B2F6-F26F-4BD6-A74C-967889DF84FC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65E664-9CDC-4258-A006-B1AC4B193F14}" type="datetimeFigureOut">
              <a:rPr lang="sv-SE"/>
              <a:pPr>
                <a:defRPr/>
              </a:pPr>
              <a:t>2024-07-23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72A3FD-2E14-49EC-841F-AC61590F44C5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D2029F-14BF-414B-BD01-4ADCC08B8D81}" type="datetimeFigureOut">
              <a:rPr lang="sv-SE"/>
              <a:pPr>
                <a:defRPr/>
              </a:pPr>
              <a:t>2024-07-23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C333B2-0460-47EA-AC4F-779351FD38F9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E97F0F-D0FF-4424-9745-6F3BB0672578}" type="datetimeFigureOut">
              <a:rPr lang="sv-SE"/>
              <a:pPr>
                <a:defRPr/>
              </a:pPr>
              <a:t>2024-07-23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42209B-5BB1-4616-8413-AF05E36A9FEA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6248B9-6722-4E12-9E2B-E929BC9426C0}" type="datetimeFigureOut">
              <a:rPr lang="sv-SE"/>
              <a:pPr>
                <a:defRPr/>
              </a:pPr>
              <a:t>2024-07-23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8E9B3C-54FE-46F5-AD1F-3D9657EE71CF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359B2B-42B1-4E26-B1AD-CCD25B005E84}" type="datetimeFigureOut">
              <a:rPr lang="sv-SE"/>
              <a:pPr>
                <a:defRPr/>
              </a:pPr>
              <a:t>2024-07-23</a:t>
            </a:fld>
            <a:endParaRPr lang="sv-SE"/>
          </a:p>
        </p:txBody>
      </p:sp>
      <p:sp>
        <p:nvSpPr>
          <p:cNvPr id="6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7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20CE97-68F2-4304-A47F-4282EBEE578E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7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E593B6-DCD3-4CC8-AAFA-B0F0C6787270}" type="datetimeFigureOut">
              <a:rPr lang="sv-SE"/>
              <a:pPr>
                <a:defRPr/>
              </a:pPr>
              <a:t>2024-07-23</a:t>
            </a:fld>
            <a:endParaRPr lang="sv-SE"/>
          </a:p>
        </p:txBody>
      </p:sp>
      <p:sp>
        <p:nvSpPr>
          <p:cNvPr id="8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9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9B0DF4-6E7C-459D-A425-6A3167152240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962E32-2FA7-4C36-BB61-84BD8ABD8D0F}" type="datetimeFigureOut">
              <a:rPr lang="sv-SE"/>
              <a:pPr>
                <a:defRPr/>
              </a:pPr>
              <a:t>2024-07-23</a:t>
            </a:fld>
            <a:endParaRPr lang="sv-SE"/>
          </a:p>
        </p:txBody>
      </p:sp>
      <p:sp>
        <p:nvSpPr>
          <p:cNvPr id="4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5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C863CC-09DE-4439-BE9F-9F19C1A017BA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672A0C-F911-4FA6-A38B-68C3D4F18484}" type="datetimeFigureOut">
              <a:rPr lang="sv-SE"/>
              <a:pPr>
                <a:defRPr/>
              </a:pPr>
              <a:t>2024-07-23</a:t>
            </a:fld>
            <a:endParaRPr lang="sv-SE"/>
          </a:p>
        </p:txBody>
      </p:sp>
      <p:sp>
        <p:nvSpPr>
          <p:cNvPr id="3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4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6E683E-B5D4-4332-A7AC-18ED8F1EB0D7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ehåll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4A0194-0CB3-4A93-90B7-F803F5C57D6F}" type="datetimeFigureOut">
              <a:rPr lang="sv-SE"/>
              <a:pPr>
                <a:defRPr/>
              </a:pPr>
              <a:t>2024-07-23</a:t>
            </a:fld>
            <a:endParaRPr lang="sv-SE"/>
          </a:p>
        </p:txBody>
      </p:sp>
      <p:sp>
        <p:nvSpPr>
          <p:cNvPr id="6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7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DE19AC-E881-46D0-B5F0-E84EFDC59A1B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bild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sv-SE" noProof="0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D7FC0F-18DE-4F8E-B819-D8AFB223BA9C}" type="datetimeFigureOut">
              <a:rPr lang="sv-SE"/>
              <a:pPr>
                <a:defRPr/>
              </a:pPr>
              <a:t>2024-07-23</a:t>
            </a:fld>
            <a:endParaRPr lang="sv-SE"/>
          </a:p>
        </p:txBody>
      </p:sp>
      <p:sp>
        <p:nvSpPr>
          <p:cNvPr id="6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7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145E9B-DD81-4250-9B9C-AB84F421B334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Platshållare för rubrik 1"/>
          <p:cNvSpPr>
            <a:spLocks noGrp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sv-SE"/>
              <a:t>Klicka här för att ändra format</a:t>
            </a:r>
          </a:p>
        </p:txBody>
      </p:sp>
      <p:sp>
        <p:nvSpPr>
          <p:cNvPr id="1027" name="Platshållare för text 2"/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640E7CC1-686C-419A-891D-8743660FC7D8}" type="datetimeFigureOut">
              <a:rPr lang="sv-SE"/>
              <a:pPr>
                <a:defRPr/>
              </a:pPr>
              <a:t>2024-07-23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C71B293E-DF30-4AA3-82E8-0FC64E7EB197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package" Target="../embeddings/Microsoft_Word_Document.docx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mailto:gunnel.janeslatt@ltdalarna.se" TargetMode="External"/><Relationship Id="rId7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.jpeg"/><Relationship Id="rId5" Type="http://schemas.openxmlformats.org/officeDocument/2006/relationships/image" Target="../media/image3.pn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1531938" y="1509713"/>
            <a:ext cx="9144000" cy="3581400"/>
          </a:xfrm>
        </p:spPr>
        <p:txBody>
          <a:bodyPr>
            <a:normAutofit/>
          </a:bodyPr>
          <a:lstStyle/>
          <a:p>
            <a:pPr eaLnBrk="1" hangingPunct="1"/>
            <a:r>
              <a:rPr lang="en-US" sz="4800" dirty="0"/>
              <a:t>T</a:t>
            </a:r>
            <a:r>
              <a:rPr lang="en-US" sz="5400" dirty="0"/>
              <a:t>ime-processing ability and Daily Time Management and Time aids</a:t>
            </a:r>
            <a:endParaRPr lang="sv-SE" sz="5400" dirty="0"/>
          </a:p>
        </p:txBody>
      </p:sp>
      <p:sp>
        <p:nvSpPr>
          <p:cNvPr id="15362" name="Underrubrik 2"/>
          <p:cNvSpPr>
            <a:spLocks noGrp="1"/>
          </p:cNvSpPr>
          <p:nvPr>
            <p:ph type="subTitle" idx="1"/>
          </p:nvPr>
        </p:nvSpPr>
        <p:spPr>
          <a:xfrm>
            <a:off x="1400175" y="5207000"/>
            <a:ext cx="9144000" cy="603250"/>
          </a:xfrm>
        </p:spPr>
        <p:txBody>
          <a:bodyPr/>
          <a:lstStyle/>
          <a:p>
            <a:pPr eaLnBrk="1" hangingPunct="1"/>
            <a:r>
              <a:rPr lang="sv-SE" dirty="0"/>
              <a:t>GUNNEL JANESLÄTT 2014</a:t>
            </a:r>
          </a:p>
        </p:txBody>
      </p:sp>
      <p:sp>
        <p:nvSpPr>
          <p:cNvPr id="15363" name="Rectangle 2"/>
          <p:cNvSpPr>
            <a:spLocks noChangeArrowheads="1"/>
          </p:cNvSpPr>
          <p:nvPr/>
        </p:nvSpPr>
        <p:spPr bwMode="auto">
          <a:xfrm>
            <a:off x="1839415" y="1122363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sv-SE">
              <a:latin typeface="Calibri" pitchFamily="34" charset="0"/>
            </a:endParaRPr>
          </a:p>
        </p:txBody>
      </p:sp>
      <p:pic>
        <p:nvPicPr>
          <p:cNvPr id="15364" name="Picture 6" descr="ckf log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326563" y="417513"/>
            <a:ext cx="1179512" cy="704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7" descr="SUF_KC_e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73525" y="450850"/>
            <a:ext cx="4249738" cy="671513"/>
          </a:xfrm>
          <a:prstGeom prst="rect">
            <a:avLst/>
          </a:prstGeom>
          <a:noFill/>
        </p:spPr>
      </p:pic>
      <p:pic>
        <p:nvPicPr>
          <p:cNvPr id="7" name="Picture 7" descr="Uppsala universitet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691598" y="417513"/>
            <a:ext cx="1152525" cy="1152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3" descr="Anfanger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403432" y="5349211"/>
            <a:ext cx="1512887" cy="53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v-SE" sz="3600" dirty="0" err="1"/>
              <a:t>Examples</a:t>
            </a:r>
            <a:r>
              <a:rPr lang="sv-SE" sz="3600" dirty="0"/>
              <a:t> of </a:t>
            </a:r>
            <a:r>
              <a:rPr lang="sv-SE" sz="3600" dirty="0" err="1"/>
              <a:t>what</a:t>
            </a:r>
            <a:r>
              <a:rPr lang="sv-SE" sz="3600" dirty="0"/>
              <a:t> </a:t>
            </a:r>
            <a:r>
              <a:rPr lang="sv-SE" sz="3600" dirty="0" err="1"/>
              <a:t>could</a:t>
            </a:r>
            <a:r>
              <a:rPr lang="sv-SE" sz="3600" dirty="0"/>
              <a:t> be </a:t>
            </a:r>
            <a:r>
              <a:rPr lang="sv-SE" sz="3600" dirty="0" err="1"/>
              <a:t>done</a:t>
            </a:r>
            <a:r>
              <a:rPr lang="sv-SE" sz="3600" dirty="0"/>
              <a:t>, </a:t>
            </a:r>
            <a:br>
              <a:rPr lang="sv-SE" sz="3600" dirty="0"/>
            </a:br>
            <a:r>
              <a:rPr lang="sv-SE" sz="3600" dirty="0"/>
              <a:t>”</a:t>
            </a:r>
            <a:r>
              <a:rPr lang="sv-SE" sz="3600" dirty="0" err="1"/>
              <a:t>Managing</a:t>
            </a:r>
            <a:r>
              <a:rPr lang="sv-SE" sz="3600" dirty="0"/>
              <a:t> </a:t>
            </a:r>
            <a:r>
              <a:rPr lang="sv-SE" sz="3600" dirty="0" err="1"/>
              <a:t>one’s</a:t>
            </a:r>
            <a:r>
              <a:rPr lang="sv-SE" sz="3600" dirty="0"/>
              <a:t> time”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 dirty="0"/>
              <a:t>Time perception – For HOW LONG? </a:t>
            </a:r>
            <a:br>
              <a:rPr lang="sv-SE" dirty="0"/>
            </a:br>
            <a:r>
              <a:rPr lang="sv-SE" dirty="0"/>
              <a:t>”</a:t>
            </a:r>
            <a:r>
              <a:rPr lang="sv-SE" dirty="0" err="1"/>
              <a:t>Showing</a:t>
            </a:r>
            <a:r>
              <a:rPr lang="sv-SE" dirty="0"/>
              <a:t> a </a:t>
            </a:r>
            <a:r>
              <a:rPr lang="sv-SE" dirty="0" err="1"/>
              <a:t>certain</a:t>
            </a:r>
            <a:r>
              <a:rPr lang="sv-SE" dirty="0"/>
              <a:t> </a:t>
            </a:r>
            <a:r>
              <a:rPr lang="sv-SE" dirty="0" err="1"/>
              <a:t>visual</a:t>
            </a:r>
            <a:r>
              <a:rPr lang="sv-SE" dirty="0"/>
              <a:t> time and </a:t>
            </a:r>
            <a:r>
              <a:rPr lang="sv-SE" dirty="0" err="1"/>
              <a:t>how</a:t>
            </a:r>
            <a:r>
              <a:rPr lang="sv-SE" dirty="0"/>
              <a:t> it  </a:t>
            </a:r>
            <a:r>
              <a:rPr lang="sv-SE" dirty="0" err="1"/>
              <a:t>increase</a:t>
            </a:r>
            <a:r>
              <a:rPr lang="sv-SE" dirty="0"/>
              <a:t>.”</a:t>
            </a:r>
          </a:p>
          <a:p>
            <a:endParaRPr lang="sv-SE" dirty="0"/>
          </a:p>
          <a:p>
            <a:r>
              <a:rPr lang="sv-SE" dirty="0" err="1"/>
              <a:t>Orientation</a:t>
            </a:r>
            <a:r>
              <a:rPr lang="sv-SE" dirty="0"/>
              <a:t> in time – WHEN? </a:t>
            </a:r>
            <a:br>
              <a:rPr lang="sv-SE" dirty="0"/>
            </a:br>
            <a:r>
              <a:rPr lang="sv-SE" dirty="0"/>
              <a:t>”</a:t>
            </a:r>
            <a:r>
              <a:rPr lang="sv-SE" dirty="0" err="1"/>
              <a:t>Showing</a:t>
            </a:r>
            <a:r>
              <a:rPr lang="sv-SE" dirty="0"/>
              <a:t> </a:t>
            </a:r>
            <a:r>
              <a:rPr lang="sv-SE" dirty="0" err="1"/>
              <a:t>planned</a:t>
            </a:r>
            <a:r>
              <a:rPr lang="sv-SE" dirty="0"/>
              <a:t> events in a </a:t>
            </a:r>
            <a:r>
              <a:rPr lang="sv-SE" dirty="0" err="1"/>
              <a:t>visual</a:t>
            </a:r>
            <a:r>
              <a:rPr lang="sv-SE" dirty="0"/>
              <a:t> </a:t>
            </a:r>
            <a:r>
              <a:rPr lang="sv-SE" dirty="0" err="1"/>
              <a:t>way</a:t>
            </a:r>
            <a:r>
              <a:rPr lang="sv-SE" dirty="0"/>
              <a:t>.”</a:t>
            </a:r>
          </a:p>
          <a:p>
            <a:endParaRPr lang="sv-SE" dirty="0"/>
          </a:p>
          <a:p>
            <a:r>
              <a:rPr lang="sv-SE" dirty="0"/>
              <a:t>Time Management – </a:t>
            </a:r>
            <a:br>
              <a:rPr lang="sv-SE" dirty="0"/>
            </a:br>
            <a:r>
              <a:rPr lang="sv-SE" dirty="0"/>
              <a:t>”</a:t>
            </a:r>
            <a:r>
              <a:rPr lang="sv-SE" dirty="0" err="1"/>
              <a:t>Using</a:t>
            </a:r>
            <a:r>
              <a:rPr lang="sv-SE" dirty="0"/>
              <a:t> </a:t>
            </a:r>
            <a:r>
              <a:rPr lang="sv-SE" dirty="0" err="1"/>
              <a:t>adapted</a:t>
            </a:r>
            <a:r>
              <a:rPr lang="sv-SE" dirty="0"/>
              <a:t> </a:t>
            </a:r>
            <a:r>
              <a:rPr lang="sv-SE" dirty="0" err="1"/>
              <a:t>calenders</a:t>
            </a:r>
            <a:r>
              <a:rPr lang="sv-SE" dirty="0"/>
              <a:t> or </a:t>
            </a:r>
            <a:r>
              <a:rPr lang="sv-SE" dirty="0" err="1"/>
              <a:t>smartphones</a:t>
            </a:r>
            <a:r>
              <a:rPr lang="sv-SE" dirty="0"/>
              <a:t>.”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tshållare för datum 1"/>
          <p:cNvSpPr txBox="1">
            <a:spLocks noGrp="1"/>
          </p:cNvSpPr>
          <p:nvPr/>
        </p:nvSpPr>
        <p:spPr bwMode="auto">
          <a:xfrm>
            <a:off x="8737600" y="6477000"/>
            <a:ext cx="2540000" cy="2286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algn="r">
              <a:defRPr/>
            </a:pPr>
            <a:fld id="{9538EA3B-18A9-41F2-964C-080420ED9357}" type="datetime4">
              <a:rPr kumimoji="0" lang="en-GB" sz="800">
                <a:solidFill>
                  <a:schemeClr val="bg2"/>
                </a:solidFill>
                <a:latin typeface="+mn-lt"/>
                <a:cs typeface="+mn-cs"/>
              </a:rPr>
              <a:pPr algn="r">
                <a:defRPr/>
              </a:pPr>
              <a:t>23 July 2024</a:t>
            </a:fld>
            <a:endParaRPr kumimoji="0" lang="en-GB" sz="800">
              <a:solidFill>
                <a:schemeClr val="bg2"/>
              </a:solidFill>
              <a:latin typeface="+mn-lt"/>
              <a:cs typeface="+mn-cs"/>
            </a:endParaRPr>
          </a:p>
        </p:txBody>
      </p:sp>
      <p:sp>
        <p:nvSpPr>
          <p:cNvPr id="9" name="Platshållare för sidfot 2"/>
          <p:cNvSpPr txBox="1">
            <a:spLocks noGrp="1"/>
          </p:cNvSpPr>
          <p:nvPr/>
        </p:nvSpPr>
        <p:spPr bwMode="auto">
          <a:xfrm>
            <a:off x="609600" y="6477000"/>
            <a:ext cx="3860800" cy="2286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r>
              <a:rPr kumimoji="0" lang="en-GB" sz="800">
                <a:solidFill>
                  <a:schemeClr val="bg2"/>
                </a:solidFill>
                <a:latin typeface="+mn-lt"/>
                <a:cs typeface="+mn-cs"/>
              </a:rPr>
              <a:t>Gunnel Janeslätt</a:t>
            </a:r>
          </a:p>
        </p:txBody>
      </p:sp>
      <p:sp>
        <p:nvSpPr>
          <p:cNvPr id="10" name="Platshållare för bildnummer 3"/>
          <p:cNvSpPr txBox="1">
            <a:spLocks noGrp="1"/>
          </p:cNvSpPr>
          <p:nvPr/>
        </p:nvSpPr>
        <p:spPr bwMode="auto">
          <a:xfrm>
            <a:off x="10972800" y="6477000"/>
            <a:ext cx="914400" cy="2286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algn="r">
              <a:defRPr/>
            </a:pPr>
            <a:fld id="{CE8F9D83-FA10-43A8-83F5-B1C2DD804D70}" type="slidenum">
              <a:rPr kumimoji="0" lang="en-GB" sz="800" b="1">
                <a:solidFill>
                  <a:schemeClr val="bg2"/>
                </a:solidFill>
                <a:latin typeface="+mn-lt"/>
                <a:cs typeface="+mn-cs"/>
              </a:rPr>
              <a:pPr algn="r">
                <a:defRPr/>
              </a:pPr>
              <a:t>11</a:t>
            </a:fld>
            <a:endParaRPr kumimoji="0" lang="en-GB" sz="800" b="1">
              <a:solidFill>
                <a:schemeClr val="bg2"/>
              </a:solidFill>
              <a:latin typeface="+mn-lt"/>
              <a:cs typeface="+mn-cs"/>
            </a:endParaRPr>
          </a:p>
        </p:txBody>
      </p:sp>
      <p:sp>
        <p:nvSpPr>
          <p:cNvPr id="43013" name="Rectangle 2"/>
          <p:cNvSpPr>
            <a:spLocks noChangeArrowheads="1"/>
          </p:cNvSpPr>
          <p:nvPr/>
        </p:nvSpPr>
        <p:spPr bwMode="auto">
          <a:xfrm>
            <a:off x="4889500" y="2524125"/>
            <a:ext cx="121920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kumimoji="0" lang="sv-SE" sz="1800">
              <a:latin typeface="Verdana" pitchFamily="34" charset="0"/>
            </a:endParaRPr>
          </a:p>
        </p:txBody>
      </p:sp>
      <p:sp>
        <p:nvSpPr>
          <p:cNvPr id="43014" name="Text Box 3"/>
          <p:cNvSpPr txBox="1">
            <a:spLocks noChangeArrowheads="1"/>
          </p:cNvSpPr>
          <p:nvPr/>
        </p:nvSpPr>
        <p:spPr bwMode="auto">
          <a:xfrm>
            <a:off x="609600" y="533400"/>
            <a:ext cx="86360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kumimoji="0" lang="sv-SE" sz="3200" b="1" dirty="0">
                <a:solidFill>
                  <a:srgbClr val="FFC000"/>
                </a:solidFill>
                <a:latin typeface="Arial" pitchFamily="34" charset="0"/>
              </a:rPr>
              <a:t>Time aids for time perception</a:t>
            </a:r>
            <a:endParaRPr kumimoji="0" lang="en-GB" sz="3200" b="1" dirty="0">
              <a:solidFill>
                <a:srgbClr val="FFC000"/>
              </a:solidFill>
              <a:latin typeface="Arial" pitchFamily="34" charset="0"/>
            </a:endParaRPr>
          </a:p>
        </p:txBody>
      </p:sp>
      <p:sp>
        <p:nvSpPr>
          <p:cNvPr id="43015" name="Text Box 4"/>
          <p:cNvSpPr txBox="1">
            <a:spLocks noChangeArrowheads="1"/>
          </p:cNvSpPr>
          <p:nvPr/>
        </p:nvSpPr>
        <p:spPr bwMode="auto">
          <a:xfrm>
            <a:off x="912284" y="1989139"/>
            <a:ext cx="7101416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sv-SE" sz="3200" dirty="0" err="1">
                <a:solidFill>
                  <a:srgbClr val="FF9900"/>
                </a:solidFill>
                <a:latin typeface="Arial" pitchFamily="34" charset="0"/>
              </a:rPr>
              <a:t>Exampel:”For</a:t>
            </a:r>
            <a:r>
              <a:rPr lang="sv-SE" sz="3200" dirty="0">
                <a:solidFill>
                  <a:srgbClr val="FF9900"/>
                </a:solidFill>
                <a:latin typeface="Arial" pitchFamily="34" charset="0"/>
              </a:rPr>
              <a:t> </a:t>
            </a:r>
            <a:r>
              <a:rPr lang="sv-SE" sz="3200" dirty="0" err="1">
                <a:solidFill>
                  <a:srgbClr val="FF9900"/>
                </a:solidFill>
                <a:latin typeface="Arial" pitchFamily="34" charset="0"/>
              </a:rPr>
              <a:t>how</a:t>
            </a:r>
            <a:r>
              <a:rPr lang="sv-SE" sz="3200" dirty="0">
                <a:solidFill>
                  <a:srgbClr val="FF9900"/>
                </a:solidFill>
                <a:latin typeface="Arial" pitchFamily="34" charset="0"/>
              </a:rPr>
              <a:t> long </a:t>
            </a:r>
            <a:r>
              <a:rPr lang="sv-SE" sz="3200" dirty="0" err="1">
                <a:solidFill>
                  <a:srgbClr val="FF9900"/>
                </a:solidFill>
                <a:latin typeface="Arial" pitchFamily="34" charset="0"/>
              </a:rPr>
              <a:t>shall</a:t>
            </a:r>
            <a:r>
              <a:rPr lang="sv-SE" sz="3200" dirty="0">
                <a:solidFill>
                  <a:srgbClr val="FF9900"/>
                </a:solidFill>
                <a:latin typeface="Arial" pitchFamily="34" charset="0"/>
              </a:rPr>
              <a:t> I </a:t>
            </a:r>
            <a:r>
              <a:rPr lang="sv-SE" sz="3200" dirty="0" err="1">
                <a:solidFill>
                  <a:srgbClr val="FF9900"/>
                </a:solidFill>
                <a:latin typeface="Arial" pitchFamily="34" charset="0"/>
              </a:rPr>
              <a:t>wait</a:t>
            </a:r>
            <a:r>
              <a:rPr lang="sv-SE" sz="3200" dirty="0">
                <a:solidFill>
                  <a:srgbClr val="FF9900"/>
                </a:solidFill>
                <a:latin typeface="Arial" pitchFamily="34" charset="0"/>
              </a:rPr>
              <a:t>?”</a:t>
            </a:r>
            <a:endParaRPr kumimoji="0" lang="en-GB" sz="3200" dirty="0">
              <a:solidFill>
                <a:srgbClr val="FF9900"/>
              </a:solidFill>
              <a:latin typeface="Arial" pitchFamily="34" charset="0"/>
            </a:endParaRPr>
          </a:p>
        </p:txBody>
      </p:sp>
      <p:pic>
        <p:nvPicPr>
          <p:cNvPr id="43017" name="Picture 6" descr="C:\Documents and Settings\jangun.LTDALARNA\Mina dokument\Mina bilder\Timstock 20min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67435" y="3333358"/>
            <a:ext cx="3019612" cy="26102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3018" name="Picture 7" descr="C:\Documents and Settings\jangun.LTDALARNA\Mina dokument\Mina bilder\Timer Time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84141" y="3926541"/>
            <a:ext cx="2319866" cy="20842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 Box 8"/>
          <p:cNvSpPr txBox="1">
            <a:spLocks noChangeArrowheads="1"/>
          </p:cNvSpPr>
          <p:nvPr/>
        </p:nvSpPr>
        <p:spPr bwMode="auto">
          <a:xfrm>
            <a:off x="989105" y="5981047"/>
            <a:ext cx="10615707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kumimoji="0" lang="sv-SE" sz="2800" dirty="0">
                <a:solidFill>
                  <a:srgbClr val="218B6F"/>
                </a:solidFill>
                <a:latin typeface="Tahoma" pitchFamily="34" charset="0"/>
              </a:rPr>
              <a:t>Time </a:t>
            </a:r>
            <a:r>
              <a:rPr kumimoji="0" lang="sv-SE" sz="2800" dirty="0" err="1">
                <a:solidFill>
                  <a:srgbClr val="218B6F"/>
                </a:solidFill>
                <a:latin typeface="Tahoma" pitchFamily="34" charset="0"/>
              </a:rPr>
              <a:t>increase</a:t>
            </a:r>
            <a:r>
              <a:rPr kumimoji="0" lang="sv-SE" sz="2800" dirty="0">
                <a:solidFill>
                  <a:srgbClr val="218B6F"/>
                </a:solidFill>
                <a:latin typeface="Tahoma" pitchFamily="34" charset="0"/>
              </a:rPr>
              <a:t> in steps.                  Time </a:t>
            </a:r>
            <a:r>
              <a:rPr kumimoji="0" lang="sv-SE" sz="2800" dirty="0" err="1">
                <a:solidFill>
                  <a:srgbClr val="218B6F"/>
                </a:solidFill>
                <a:latin typeface="Tahoma" pitchFamily="34" charset="0"/>
              </a:rPr>
              <a:t>increase</a:t>
            </a:r>
            <a:r>
              <a:rPr kumimoji="0" lang="sv-SE" sz="2800" dirty="0">
                <a:solidFill>
                  <a:srgbClr val="218B6F"/>
                </a:solidFill>
                <a:latin typeface="Tahoma" pitchFamily="34" charset="0"/>
              </a:rPr>
              <a:t> as a sektor</a:t>
            </a:r>
            <a:endParaRPr kumimoji="0" lang="en-GB" sz="2800" dirty="0">
              <a:solidFill>
                <a:srgbClr val="218B6F"/>
              </a:solidFill>
              <a:latin typeface="Tahoma" pitchFamily="34" charset="0"/>
            </a:endParaRPr>
          </a:p>
        </p:txBody>
      </p:sp>
      <p:pic>
        <p:nvPicPr>
          <p:cNvPr id="12" name="Picture 8" descr="C:\Documents and Settings\jangun.LTDALARNA\Mina dokument\Mina bilder\Handikalendern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866529" y="359614"/>
            <a:ext cx="3071284" cy="26691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Rektangel 12"/>
          <p:cNvSpPr/>
          <p:nvPr/>
        </p:nvSpPr>
        <p:spPr>
          <a:xfrm>
            <a:off x="7153836" y="2935051"/>
            <a:ext cx="446442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800" dirty="0" err="1">
                <a:solidFill>
                  <a:srgbClr val="00B050"/>
                </a:solidFill>
              </a:rPr>
              <a:t>Showing</a:t>
            </a:r>
            <a:r>
              <a:rPr lang="sv-SE" sz="2800" dirty="0">
                <a:solidFill>
                  <a:srgbClr val="00B050"/>
                </a:solidFill>
              </a:rPr>
              <a:t> </a:t>
            </a:r>
            <a:r>
              <a:rPr lang="sv-SE" sz="2800" dirty="0" err="1">
                <a:solidFill>
                  <a:srgbClr val="00B050"/>
                </a:solidFill>
              </a:rPr>
              <a:t>how</a:t>
            </a:r>
            <a:r>
              <a:rPr lang="sv-SE" sz="2800" dirty="0">
                <a:solidFill>
                  <a:srgbClr val="00B050"/>
                </a:solidFill>
              </a:rPr>
              <a:t> </a:t>
            </a:r>
            <a:r>
              <a:rPr lang="sv-SE" sz="2800" dirty="0" err="1">
                <a:solidFill>
                  <a:srgbClr val="00B050"/>
                </a:solidFill>
              </a:rPr>
              <a:t>long</a:t>
            </a:r>
            <a:r>
              <a:rPr lang="sv-SE" sz="2800" dirty="0">
                <a:solidFill>
                  <a:srgbClr val="00B050"/>
                </a:solidFill>
              </a:rPr>
              <a:t> time </a:t>
            </a:r>
            <a:r>
              <a:rPr lang="sv-SE" sz="2800" dirty="0" err="1">
                <a:solidFill>
                  <a:srgbClr val="00B050"/>
                </a:solidFill>
              </a:rPr>
              <a:t>left</a:t>
            </a:r>
            <a:r>
              <a:rPr lang="sv-SE" sz="2800" dirty="0">
                <a:solidFill>
                  <a:srgbClr val="00B050"/>
                </a:solidFill>
              </a:rPr>
              <a:t> 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tshållare för datum 1"/>
          <p:cNvSpPr txBox="1">
            <a:spLocks noGrp="1"/>
          </p:cNvSpPr>
          <p:nvPr/>
        </p:nvSpPr>
        <p:spPr bwMode="auto">
          <a:xfrm>
            <a:off x="8737600" y="6302188"/>
            <a:ext cx="2540000" cy="2286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algn="r">
              <a:defRPr/>
            </a:pPr>
            <a:fld id="{3DE801DD-D872-4D70-9081-B9E98DE0074E}" type="datetime4">
              <a:rPr kumimoji="0" lang="en-GB" sz="800">
                <a:solidFill>
                  <a:schemeClr val="bg2"/>
                </a:solidFill>
                <a:latin typeface="+mn-lt"/>
                <a:cs typeface="+mn-cs"/>
              </a:rPr>
              <a:pPr algn="r">
                <a:defRPr/>
              </a:pPr>
              <a:t>23 July 2024</a:t>
            </a:fld>
            <a:endParaRPr kumimoji="0" lang="en-GB" sz="800">
              <a:solidFill>
                <a:schemeClr val="bg2"/>
              </a:solidFill>
              <a:latin typeface="+mn-lt"/>
              <a:cs typeface="+mn-cs"/>
            </a:endParaRPr>
          </a:p>
        </p:txBody>
      </p:sp>
      <p:sp>
        <p:nvSpPr>
          <p:cNvPr id="9" name="Platshållare för sidfot 2"/>
          <p:cNvSpPr txBox="1">
            <a:spLocks noGrp="1"/>
          </p:cNvSpPr>
          <p:nvPr/>
        </p:nvSpPr>
        <p:spPr bwMode="auto">
          <a:xfrm>
            <a:off x="609600" y="6477000"/>
            <a:ext cx="3860800" cy="2286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r>
              <a:rPr kumimoji="0" lang="en-GB" sz="800">
                <a:solidFill>
                  <a:schemeClr val="bg2"/>
                </a:solidFill>
                <a:latin typeface="+mn-lt"/>
                <a:cs typeface="+mn-cs"/>
              </a:rPr>
              <a:t>Gunnel Janeslätt</a:t>
            </a:r>
          </a:p>
        </p:txBody>
      </p:sp>
      <p:sp>
        <p:nvSpPr>
          <p:cNvPr id="10" name="Platshållare för bildnummer 3"/>
          <p:cNvSpPr txBox="1">
            <a:spLocks noGrp="1"/>
          </p:cNvSpPr>
          <p:nvPr/>
        </p:nvSpPr>
        <p:spPr bwMode="auto">
          <a:xfrm>
            <a:off x="10972800" y="6477000"/>
            <a:ext cx="914400" cy="2286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algn="r">
              <a:defRPr/>
            </a:pPr>
            <a:fld id="{1A8B63B1-0CA3-400F-B150-57696C08DC5A}" type="slidenum">
              <a:rPr kumimoji="0" lang="en-GB" sz="800" b="1">
                <a:solidFill>
                  <a:schemeClr val="bg2"/>
                </a:solidFill>
                <a:latin typeface="+mn-lt"/>
                <a:cs typeface="+mn-cs"/>
              </a:rPr>
              <a:pPr algn="r">
                <a:defRPr/>
              </a:pPr>
              <a:t>12</a:t>
            </a:fld>
            <a:endParaRPr kumimoji="0" lang="en-GB" sz="800" b="1">
              <a:solidFill>
                <a:schemeClr val="bg2"/>
              </a:solidFill>
              <a:latin typeface="+mn-lt"/>
              <a:cs typeface="+mn-cs"/>
            </a:endParaRPr>
          </a:p>
        </p:txBody>
      </p:sp>
      <p:sp>
        <p:nvSpPr>
          <p:cNvPr id="45061" name="Rectangle 2"/>
          <p:cNvSpPr>
            <a:spLocks noChangeArrowheads="1"/>
          </p:cNvSpPr>
          <p:nvPr/>
        </p:nvSpPr>
        <p:spPr bwMode="auto">
          <a:xfrm>
            <a:off x="4889500" y="2524125"/>
            <a:ext cx="121920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kumimoji="0" lang="sv-SE" sz="1800">
              <a:latin typeface="Verdana" pitchFamily="34" charset="0"/>
            </a:endParaRPr>
          </a:p>
        </p:txBody>
      </p:sp>
      <p:sp>
        <p:nvSpPr>
          <p:cNvPr id="45062" name="Text Box 8"/>
          <p:cNvSpPr txBox="1">
            <a:spLocks noChangeArrowheads="1"/>
          </p:cNvSpPr>
          <p:nvPr/>
        </p:nvSpPr>
        <p:spPr bwMode="auto">
          <a:xfrm>
            <a:off x="304800" y="2133601"/>
            <a:ext cx="68072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kumimoji="0" lang="sv-SE" sz="3200" dirty="0">
                <a:solidFill>
                  <a:srgbClr val="218B6F"/>
                </a:solidFill>
                <a:latin typeface="Tahoma" pitchFamily="34" charset="0"/>
              </a:rPr>
              <a:t>     WHEN </a:t>
            </a:r>
            <a:r>
              <a:rPr kumimoji="0" lang="sv-SE" sz="3200" dirty="0" err="1">
                <a:solidFill>
                  <a:srgbClr val="218B6F"/>
                </a:solidFill>
                <a:latin typeface="Tahoma" pitchFamily="34" charset="0"/>
              </a:rPr>
              <a:t>shall</a:t>
            </a:r>
            <a:r>
              <a:rPr kumimoji="0" lang="sv-SE" sz="3200" dirty="0">
                <a:solidFill>
                  <a:srgbClr val="218B6F"/>
                </a:solidFill>
                <a:latin typeface="Tahoma" pitchFamily="34" charset="0"/>
              </a:rPr>
              <a:t> I…?</a:t>
            </a:r>
          </a:p>
        </p:txBody>
      </p:sp>
      <p:pic>
        <p:nvPicPr>
          <p:cNvPr id="45065" name="Picture 11" descr="DSC02125"/>
          <p:cNvPicPr>
            <a:picLocks noChangeAspect="1" noChangeArrowheads="1"/>
          </p:cNvPicPr>
          <p:nvPr/>
        </p:nvPicPr>
        <p:blipFill>
          <a:blip r:embed="rId3" cstate="print">
            <a:lum bright="12000" contrast="12000"/>
          </a:blip>
          <a:srcRect l="9737" r="21230"/>
          <a:stretch>
            <a:fillRect/>
          </a:stretch>
        </p:blipFill>
        <p:spPr bwMode="auto">
          <a:xfrm>
            <a:off x="954742" y="2958354"/>
            <a:ext cx="3860800" cy="29290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5066" name="Text Box 3"/>
          <p:cNvSpPr txBox="1">
            <a:spLocks noChangeArrowheads="1"/>
          </p:cNvSpPr>
          <p:nvPr/>
        </p:nvSpPr>
        <p:spPr bwMode="auto">
          <a:xfrm>
            <a:off x="609600" y="533400"/>
            <a:ext cx="86360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kumimoji="0" lang="sv-SE" sz="3200" b="1" dirty="0">
                <a:solidFill>
                  <a:srgbClr val="218B6F"/>
                </a:solidFill>
                <a:latin typeface="Arial" pitchFamily="34" charset="0"/>
              </a:rPr>
              <a:t>Time aids – time </a:t>
            </a:r>
            <a:r>
              <a:rPr kumimoji="0" lang="sv-SE" sz="3200" b="1" dirty="0" err="1">
                <a:solidFill>
                  <a:srgbClr val="218B6F"/>
                </a:solidFill>
                <a:latin typeface="Arial" pitchFamily="34" charset="0"/>
              </a:rPr>
              <a:t>orientation</a:t>
            </a:r>
            <a:endParaRPr kumimoji="0" lang="en-GB" sz="3200" b="1" dirty="0">
              <a:solidFill>
                <a:schemeClr val="hlink"/>
              </a:solidFill>
              <a:latin typeface="Arial" pitchFamily="34" charset="0"/>
            </a:endParaRPr>
          </a:p>
        </p:txBody>
      </p:sp>
      <p:sp>
        <p:nvSpPr>
          <p:cNvPr id="45067" name="Text Box 8"/>
          <p:cNvSpPr txBox="1">
            <a:spLocks noChangeArrowheads="1"/>
          </p:cNvSpPr>
          <p:nvPr/>
        </p:nvSpPr>
        <p:spPr bwMode="auto">
          <a:xfrm>
            <a:off x="989105" y="5981047"/>
            <a:ext cx="11202895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kumimoji="0" lang="sv-SE" sz="2800" dirty="0" err="1">
                <a:solidFill>
                  <a:srgbClr val="218B6F"/>
                </a:solidFill>
                <a:latin typeface="Tahoma" pitchFamily="34" charset="0"/>
              </a:rPr>
              <a:t>Overview</a:t>
            </a:r>
            <a:r>
              <a:rPr kumimoji="0" lang="sv-SE" sz="2800" dirty="0">
                <a:solidFill>
                  <a:srgbClr val="218B6F"/>
                </a:solidFill>
                <a:latin typeface="Tahoma" pitchFamily="34" charset="0"/>
              </a:rPr>
              <a:t> of the </a:t>
            </a:r>
            <a:r>
              <a:rPr kumimoji="0" lang="sv-SE" sz="2800" dirty="0" err="1">
                <a:solidFill>
                  <a:srgbClr val="218B6F"/>
                </a:solidFill>
                <a:latin typeface="Tahoma" pitchFamily="34" charset="0"/>
              </a:rPr>
              <a:t>week</a:t>
            </a:r>
            <a:r>
              <a:rPr kumimoji="0" lang="sv-SE" sz="2800" dirty="0">
                <a:solidFill>
                  <a:srgbClr val="218B6F"/>
                </a:solidFill>
                <a:latin typeface="Tahoma" pitchFamily="34" charset="0"/>
              </a:rPr>
              <a:t>…             </a:t>
            </a:r>
            <a:r>
              <a:rPr kumimoji="0" lang="sv-SE" sz="2800" dirty="0" err="1">
                <a:solidFill>
                  <a:srgbClr val="218B6F"/>
                </a:solidFill>
                <a:latin typeface="Tahoma" pitchFamily="34" charset="0"/>
              </a:rPr>
              <a:t>Overview</a:t>
            </a:r>
            <a:r>
              <a:rPr kumimoji="0" lang="sv-SE" sz="2800" dirty="0">
                <a:solidFill>
                  <a:srgbClr val="218B6F"/>
                </a:solidFill>
                <a:latin typeface="Tahoma" pitchFamily="34" charset="0"/>
              </a:rPr>
              <a:t> of a </a:t>
            </a:r>
            <a:r>
              <a:rPr kumimoji="0" lang="sv-SE" sz="2800" dirty="0" err="1">
                <a:solidFill>
                  <a:srgbClr val="218B6F"/>
                </a:solidFill>
                <a:latin typeface="Tahoma" pitchFamily="34" charset="0"/>
              </a:rPr>
              <a:t>day</a:t>
            </a:r>
            <a:r>
              <a:rPr kumimoji="0" lang="sv-SE" sz="2800" dirty="0">
                <a:solidFill>
                  <a:srgbClr val="218B6F"/>
                </a:solidFill>
                <a:latin typeface="Tahoma" pitchFamily="34" charset="0"/>
              </a:rPr>
              <a:t> with a time pillar</a:t>
            </a:r>
            <a:endParaRPr kumimoji="0" lang="en-GB" sz="2800" dirty="0">
              <a:solidFill>
                <a:srgbClr val="218B6F"/>
              </a:solidFill>
              <a:latin typeface="Tahoma" pitchFamily="34" charset="0"/>
            </a:endParaRPr>
          </a:p>
        </p:txBody>
      </p:sp>
      <p:pic>
        <p:nvPicPr>
          <p:cNvPr id="12" name="Bildobjekt 11" descr="Memo dayplanner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452091" y="958828"/>
            <a:ext cx="3816545" cy="4675489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tshållare för datum 1"/>
          <p:cNvSpPr txBox="1">
            <a:spLocks noGrp="1"/>
          </p:cNvSpPr>
          <p:nvPr/>
        </p:nvSpPr>
        <p:spPr bwMode="auto">
          <a:xfrm>
            <a:off x="8737600" y="6477000"/>
            <a:ext cx="2540000" cy="2286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algn="r">
              <a:defRPr/>
            </a:pPr>
            <a:fld id="{2C4DC618-AC81-4BBF-9BB3-85467DE76F16}" type="datetime4">
              <a:rPr kumimoji="0" lang="en-GB" sz="800">
                <a:solidFill>
                  <a:schemeClr val="bg2"/>
                </a:solidFill>
                <a:latin typeface="+mn-lt"/>
                <a:cs typeface="+mn-cs"/>
              </a:rPr>
              <a:pPr algn="r">
                <a:defRPr/>
              </a:pPr>
              <a:t>23 July 2024</a:t>
            </a:fld>
            <a:endParaRPr kumimoji="0" lang="en-GB" sz="800">
              <a:solidFill>
                <a:schemeClr val="bg2"/>
              </a:solidFill>
              <a:latin typeface="+mn-lt"/>
              <a:cs typeface="+mn-cs"/>
            </a:endParaRPr>
          </a:p>
        </p:txBody>
      </p:sp>
      <p:sp>
        <p:nvSpPr>
          <p:cNvPr id="9" name="Platshållare för sidfot 2"/>
          <p:cNvSpPr txBox="1">
            <a:spLocks noGrp="1"/>
          </p:cNvSpPr>
          <p:nvPr/>
        </p:nvSpPr>
        <p:spPr bwMode="auto">
          <a:xfrm>
            <a:off x="609600" y="6477000"/>
            <a:ext cx="3860800" cy="2286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r>
              <a:rPr kumimoji="0" lang="en-GB" sz="800">
                <a:solidFill>
                  <a:schemeClr val="bg2"/>
                </a:solidFill>
                <a:latin typeface="+mn-lt"/>
                <a:cs typeface="+mn-cs"/>
              </a:rPr>
              <a:t>Gunnel Janeslätt</a:t>
            </a:r>
          </a:p>
        </p:txBody>
      </p:sp>
      <p:sp>
        <p:nvSpPr>
          <p:cNvPr id="10" name="Platshållare för bildnummer 3"/>
          <p:cNvSpPr txBox="1">
            <a:spLocks noGrp="1"/>
          </p:cNvSpPr>
          <p:nvPr/>
        </p:nvSpPr>
        <p:spPr bwMode="auto">
          <a:xfrm>
            <a:off x="10972800" y="6477000"/>
            <a:ext cx="914400" cy="2286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algn="r">
              <a:defRPr/>
            </a:pPr>
            <a:fld id="{F52B563D-623A-47C7-997D-F1B3897A9DAE}" type="slidenum">
              <a:rPr kumimoji="0" lang="en-GB" sz="800" b="1">
                <a:solidFill>
                  <a:schemeClr val="bg2"/>
                </a:solidFill>
                <a:latin typeface="+mn-lt"/>
                <a:cs typeface="+mn-cs"/>
              </a:rPr>
              <a:pPr algn="r">
                <a:defRPr/>
              </a:pPr>
              <a:t>13</a:t>
            </a:fld>
            <a:endParaRPr kumimoji="0" lang="en-GB" sz="800" b="1">
              <a:solidFill>
                <a:schemeClr val="bg2"/>
              </a:solidFill>
              <a:latin typeface="+mn-lt"/>
              <a:cs typeface="+mn-cs"/>
            </a:endParaRPr>
          </a:p>
        </p:txBody>
      </p:sp>
      <p:sp>
        <p:nvSpPr>
          <p:cNvPr id="48133" name="Rectangle 2"/>
          <p:cNvSpPr>
            <a:spLocks noChangeArrowheads="1"/>
          </p:cNvSpPr>
          <p:nvPr/>
        </p:nvSpPr>
        <p:spPr bwMode="auto">
          <a:xfrm>
            <a:off x="4889500" y="2524125"/>
            <a:ext cx="121920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kumimoji="0" lang="sv-SE" sz="1800">
              <a:latin typeface="Verdana" pitchFamily="34" charset="0"/>
            </a:endParaRPr>
          </a:p>
        </p:txBody>
      </p:sp>
      <p:sp>
        <p:nvSpPr>
          <p:cNvPr id="48134" name="Text Box 4"/>
          <p:cNvSpPr txBox="1">
            <a:spLocks noChangeArrowheads="1"/>
          </p:cNvSpPr>
          <p:nvPr/>
        </p:nvSpPr>
        <p:spPr bwMode="auto">
          <a:xfrm>
            <a:off x="749549" y="1921902"/>
            <a:ext cx="7297043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kumimoji="0" lang="en-GB" sz="3200" dirty="0">
                <a:solidFill>
                  <a:srgbClr val="7030A0"/>
                </a:solidFill>
                <a:latin typeface="Arial" pitchFamily="34" charset="0"/>
              </a:rPr>
              <a:t>Reminder and calendar for daily time management</a:t>
            </a:r>
          </a:p>
        </p:txBody>
      </p:sp>
      <p:sp>
        <p:nvSpPr>
          <p:cNvPr id="48138" name="Text Box 3"/>
          <p:cNvSpPr txBox="1">
            <a:spLocks noChangeArrowheads="1"/>
          </p:cNvSpPr>
          <p:nvPr/>
        </p:nvSpPr>
        <p:spPr bwMode="auto">
          <a:xfrm>
            <a:off x="609600" y="533400"/>
            <a:ext cx="10670117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kumimoji="0" lang="sv-SE" sz="4000" dirty="0">
                <a:solidFill>
                  <a:srgbClr val="7030A0"/>
                </a:solidFill>
                <a:latin typeface="Tahoma" pitchFamily="34" charset="0"/>
                <a:cs typeface="Times New Roman" pitchFamily="18" charset="0"/>
              </a:rPr>
              <a:t>Time aids for time management</a:t>
            </a:r>
            <a:endParaRPr kumimoji="0" lang="en-GB" sz="4000" dirty="0">
              <a:solidFill>
                <a:srgbClr val="7030A0"/>
              </a:solidFill>
              <a:latin typeface="Tahoma" pitchFamily="34" charset="0"/>
              <a:cs typeface="Times New Roman" pitchFamily="18" charset="0"/>
            </a:endParaRPr>
          </a:p>
        </p:txBody>
      </p:sp>
      <p:pic>
        <p:nvPicPr>
          <p:cNvPr id="12" name="Bildobjekt 11" descr="Handi med pelar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162364" y="1352211"/>
            <a:ext cx="2850777" cy="5069038"/>
          </a:xfrm>
          <a:prstGeom prst="rect">
            <a:avLst/>
          </a:prstGeom>
        </p:spPr>
      </p:pic>
      <p:pic>
        <p:nvPicPr>
          <p:cNvPr id="14" name="Bildobjekt 13" descr="Handi plan SE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671047" y="2665106"/>
            <a:ext cx="3859931" cy="3681906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3600" kern="0" dirty="0">
                <a:solidFill>
                  <a:srgbClr val="993300"/>
                </a:solidFill>
                <a:latin typeface="+mj-lt"/>
                <a:ea typeface="+mj-ea"/>
                <a:cs typeface="+mj-cs"/>
              </a:rPr>
              <a:t>Compensatory intervention; examples of time aids at different levels of time-processing ability</a:t>
            </a:r>
          </a:p>
        </p:txBody>
      </p:sp>
      <p:graphicFrame>
        <p:nvGraphicFramePr>
          <p:cNvPr id="16" name="Objek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2888417"/>
              </p:ext>
            </p:extLst>
          </p:nvPr>
        </p:nvGraphicFramePr>
        <p:xfrm>
          <a:off x="1188262" y="1567763"/>
          <a:ext cx="9443344" cy="487284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cument" r:id="rId2" imgW="8888998" imgH="4595603" progId="Word.Document.12">
                  <p:embed/>
                </p:oleObj>
              </mc:Choice>
              <mc:Fallback>
                <p:oleObj name="Document" r:id="rId2" imgW="8888998" imgH="4595603" progId="Word.Document.12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88262" y="1567763"/>
                        <a:ext cx="9443344" cy="487284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970" name="Title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sv-SE" dirty="0">
                <a:solidFill>
                  <a:srgbClr val="C00000"/>
                </a:solidFill>
              </a:rPr>
              <a:t>Instruments</a:t>
            </a:r>
          </a:p>
        </p:txBody>
      </p:sp>
      <p:sp>
        <p:nvSpPr>
          <p:cNvPr id="211971" name="Content Placeholder 2"/>
          <p:cNvSpPr>
            <a:spLocks noGrp="1"/>
          </p:cNvSpPr>
          <p:nvPr>
            <p:ph idx="4294967295"/>
          </p:nvPr>
        </p:nvSpPr>
        <p:spPr/>
        <p:txBody>
          <a:bodyPr/>
          <a:lstStyle/>
          <a:p>
            <a:pPr eaLnBrk="1" hangingPunct="1"/>
            <a:r>
              <a:rPr lang="en-US" sz="3600" dirty="0"/>
              <a:t>There are validated instruments to assess </a:t>
            </a:r>
          </a:p>
          <a:p>
            <a:pPr lvl="1" eaLnBrk="1" hangingPunct="1"/>
            <a:r>
              <a:rPr lang="en-US" sz="3200" dirty="0"/>
              <a:t>Time-processing ability: KaTid-Child, KaTid-Youth </a:t>
            </a:r>
          </a:p>
          <a:p>
            <a:pPr lvl="1" eaLnBrk="1" hangingPunct="1"/>
            <a:r>
              <a:rPr lang="en-US" sz="3200" dirty="0"/>
              <a:t>Daily time management: Time-Self rating scale </a:t>
            </a:r>
          </a:p>
          <a:p>
            <a:pPr lvl="1" eaLnBrk="1" hangingPunct="1"/>
            <a:r>
              <a:rPr lang="en-US" sz="3200" dirty="0"/>
              <a:t>Organization Time Management and Planning (OTMP): COSS or ATMS </a:t>
            </a:r>
          </a:p>
          <a:p>
            <a:pPr lvl="1" eaLnBrk="1" hangingPunct="1"/>
            <a:endParaRPr lang="en-US" sz="3200" dirty="0"/>
          </a:p>
          <a:p>
            <a:pPr marL="457200" lvl="1" indent="0" eaLnBrk="1" hangingPunct="1">
              <a:buNone/>
            </a:pPr>
            <a:r>
              <a:rPr lang="en-US" sz="3200" dirty="0"/>
              <a:t>But what can be done?</a:t>
            </a:r>
          </a:p>
          <a:p>
            <a:pPr eaLnBrk="1" hangingPunct="1"/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88968326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>
                <a:solidFill>
                  <a:srgbClr val="800000"/>
                </a:solidFill>
              </a:rPr>
              <a:t>Methods</a:t>
            </a:r>
          </a:p>
        </p:txBody>
      </p:sp>
      <p:sp>
        <p:nvSpPr>
          <p:cNvPr id="41986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  <a:buFont typeface="Arial" charset="0"/>
              <a:buNone/>
            </a:pPr>
            <a:r>
              <a:rPr lang="en-US" sz="3200" dirty="0"/>
              <a:t>An overview of literature was done; </a:t>
            </a:r>
          </a:p>
          <a:p>
            <a:pPr eaLnBrk="1" hangingPunct="1">
              <a:lnSpc>
                <a:spcPct val="80000"/>
              </a:lnSpc>
            </a:pPr>
            <a:r>
              <a:rPr lang="en-US" sz="3200" dirty="0"/>
              <a:t>search in relevant data bases, </a:t>
            </a:r>
            <a:r>
              <a:rPr lang="en-US" sz="3200" dirty="0" err="1"/>
              <a:t>Pubmed</a:t>
            </a:r>
            <a:r>
              <a:rPr lang="en-US" sz="3200" dirty="0"/>
              <a:t>/Medline, </a:t>
            </a:r>
            <a:r>
              <a:rPr lang="en-US" sz="3200" dirty="0" err="1"/>
              <a:t>Cinahl</a:t>
            </a:r>
            <a:r>
              <a:rPr lang="en-US" sz="3200" dirty="0"/>
              <a:t> </a:t>
            </a:r>
          </a:p>
          <a:p>
            <a:pPr eaLnBrk="1" hangingPunct="1">
              <a:lnSpc>
                <a:spcPct val="80000"/>
              </a:lnSpc>
            </a:pPr>
            <a:endParaRPr lang="en-US" sz="3200" dirty="0"/>
          </a:p>
          <a:p>
            <a:pPr eaLnBrk="1" hangingPunct="1">
              <a:lnSpc>
                <a:spcPct val="80000"/>
              </a:lnSpc>
            </a:pPr>
            <a:r>
              <a:rPr lang="en-US" sz="3200" dirty="0"/>
              <a:t>the relevance and quality of reviews and scientific articles found, using the measurement tools recommended by SBU (Swedish Council on Health Technology Assessment).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en-GB" sz="3200" dirty="0"/>
          </a:p>
        </p:txBody>
      </p:sp>
      <p:sp>
        <p:nvSpPr>
          <p:cNvPr id="41987" name="Rectangle 4"/>
          <p:cNvSpPr>
            <a:spLocks noChangeArrowheads="1"/>
          </p:cNvSpPr>
          <p:nvPr/>
        </p:nvSpPr>
        <p:spPr bwMode="auto">
          <a:xfrm>
            <a:off x="1524000" y="-184150"/>
            <a:ext cx="18415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sv-SE">
              <a:latin typeface="Calibri" pitchFamily="34" charset="0"/>
            </a:endParaRPr>
          </a:p>
        </p:txBody>
      </p:sp>
      <p:graphicFrame>
        <p:nvGraphicFramePr>
          <p:cNvPr id="24582" name="Group 6"/>
          <p:cNvGraphicFramePr>
            <a:graphicFrameLocks noGrp="1"/>
          </p:cNvGraphicFramePr>
          <p:nvPr/>
        </p:nvGraphicFramePr>
        <p:xfrm>
          <a:off x="1524000" y="0"/>
          <a:ext cx="714375" cy="518160"/>
        </p:xfrm>
        <a:graphic>
          <a:graphicData uri="http://schemas.openxmlformats.org/drawingml/2006/table">
            <a:tbl>
              <a:tblPr/>
              <a:tblGrid>
                <a:gridCol w="7143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sv-SE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4000" kern="0" dirty="0">
                <a:solidFill>
                  <a:srgbClr val="993300"/>
                </a:solidFill>
                <a:latin typeface="+mj-lt"/>
                <a:ea typeface="+mj-ea"/>
                <a:cs typeface="+mj-cs"/>
              </a:rPr>
              <a:t>Evidence for effect of time aids</a:t>
            </a:r>
          </a:p>
        </p:txBody>
      </p:sp>
      <p:graphicFrame>
        <p:nvGraphicFramePr>
          <p:cNvPr id="5" name="Tabell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14482348"/>
              </p:ext>
            </p:extLst>
          </p:nvPr>
        </p:nvGraphicFramePr>
        <p:xfrm>
          <a:off x="1646367" y="1149163"/>
          <a:ext cx="9003703" cy="5413693"/>
        </p:xfrm>
        <a:graphic>
          <a:graphicData uri="http://schemas.openxmlformats.org/drawingml/2006/table">
            <a:tbl>
              <a:tblPr firstRow="1" firstCol="1" bandRow="1"/>
              <a:tblGrid>
                <a:gridCol w="213533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86836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363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v-SE" sz="1400" b="1" i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TPA</a:t>
                      </a:r>
                      <a:endParaRPr lang="sv-SE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v-SE" sz="1400" b="1" i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sv-SE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2057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  <a:highlight>
                            <a:srgbClr val="FF00FF"/>
                          </a:highlight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 </a:t>
                      </a:r>
                      <a:r>
                        <a:rPr lang="en-US" sz="1400" b="1" dirty="0">
                          <a:effectLst/>
                          <a:highlight>
                            <a:srgbClr val="FF00FF"/>
                          </a:highlight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Time management</a:t>
                      </a:r>
                      <a:endParaRPr lang="sv-SE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v-SE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v-SE" sz="2000" kern="1200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Strong </a:t>
                      </a:r>
                      <a:r>
                        <a:rPr lang="sv-SE" sz="2000" kern="1200" baseline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evidence</a:t>
                      </a:r>
                      <a:r>
                        <a:rPr lang="sv-SE" sz="2000" kern="1200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sv-SE" sz="2000" kern="1200" baseline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reminders</a:t>
                      </a:r>
                      <a:r>
                        <a:rPr lang="sv-SE" sz="2000" kern="1200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sv-SE" sz="2000" kern="1200" baseline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are</a:t>
                      </a:r>
                      <a:r>
                        <a:rPr lang="sv-SE" sz="2000" kern="1200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sv-SE" sz="2000" kern="1200" baseline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effective</a:t>
                      </a:r>
                      <a:r>
                        <a:rPr lang="sv-SE" sz="2000" kern="1200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(Gillespie 2012)</a:t>
                      </a:r>
                      <a:endParaRPr lang="en-US" sz="2000" kern="1200" baseline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v-SE" sz="20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</a:t>
                      </a:r>
                      <a:r>
                        <a:rPr lang="sv-SE" sz="2000" baseline="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ime</a:t>
                      </a:r>
                      <a:r>
                        <a:rPr lang="sv-SE" sz="2000" baseline="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aids (</a:t>
                      </a:r>
                      <a:r>
                        <a:rPr lang="sv-SE" sz="2000" baseline="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e.g</a:t>
                      </a:r>
                      <a:r>
                        <a:rPr lang="sv-SE" sz="2000" baseline="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. </a:t>
                      </a:r>
                      <a:r>
                        <a:rPr lang="sv-SE" sz="2000" baseline="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Handi</a:t>
                      </a:r>
                      <a:r>
                        <a:rPr lang="sv-SE" sz="2000" baseline="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) </a:t>
                      </a:r>
                      <a:r>
                        <a:rPr lang="sv-SE" sz="2000" baseline="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can</a:t>
                      </a:r>
                      <a:r>
                        <a:rPr lang="sv-SE" sz="2000" baseline="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sv-SE" sz="2000" baseline="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give</a:t>
                      </a:r>
                      <a:r>
                        <a:rPr lang="sv-SE" sz="2000" baseline="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support for </a:t>
                      </a:r>
                      <a:r>
                        <a:rPr lang="sv-SE" sz="2000" baseline="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decisions</a:t>
                      </a:r>
                      <a:r>
                        <a:rPr lang="sv-SE" sz="2000" baseline="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and </a:t>
                      </a:r>
                      <a:r>
                        <a:rPr lang="sv-SE" sz="2000" baseline="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autonomy</a:t>
                      </a:r>
                      <a:r>
                        <a:rPr lang="sv-SE" sz="2000" baseline="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, </a:t>
                      </a:r>
                      <a:r>
                        <a:rPr lang="sv-SE" sz="2000" baseline="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can</a:t>
                      </a:r>
                      <a:r>
                        <a:rPr lang="sv-SE" sz="2000" baseline="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sv-SE" sz="2000" baseline="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reduce</a:t>
                      </a:r>
                      <a:r>
                        <a:rPr lang="sv-SE" sz="2000" baseline="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stress and </a:t>
                      </a:r>
                      <a:r>
                        <a:rPr lang="sv-SE" sz="2000" baseline="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increase</a:t>
                      </a:r>
                      <a:r>
                        <a:rPr lang="sv-SE" sz="2000" baseline="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participation in </a:t>
                      </a:r>
                      <a:r>
                        <a:rPr lang="sv-SE" sz="2000" baseline="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daily</a:t>
                      </a:r>
                      <a:r>
                        <a:rPr lang="sv-SE" sz="2000" baseline="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sv-SE" sz="2000" baseline="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routines</a:t>
                      </a:r>
                      <a:r>
                        <a:rPr lang="sv-SE" sz="2000" baseline="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(Wennberg &amp; Kjellberg 2010)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3575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  <a:highlight>
                            <a:srgbClr val="00FFFF"/>
                          </a:highlight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 Time orientation</a:t>
                      </a:r>
                      <a:endParaRPr lang="sv-S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highlight>
                            <a:srgbClr val="00FFFF"/>
                          </a:highlight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Objective time</a:t>
                      </a:r>
                      <a:endParaRPr lang="sv-S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sv-S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v-SE" sz="2000" kern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Scedules</a:t>
                      </a:r>
                      <a:r>
                        <a:rPr lang="sv-SE" sz="20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and </a:t>
                      </a:r>
                      <a:r>
                        <a:rPr lang="sv-SE" sz="2000" kern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calendars</a:t>
                      </a:r>
                      <a:r>
                        <a:rPr lang="sv-SE" sz="20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sv-SE" sz="2000" kern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are</a:t>
                      </a:r>
                      <a:r>
                        <a:rPr lang="sv-SE" sz="20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sv-SE" sz="2000" kern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effective</a:t>
                      </a:r>
                      <a:r>
                        <a:rPr lang="sv-SE" sz="20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in </a:t>
                      </a:r>
                      <a:r>
                        <a:rPr lang="sv-SE" sz="2000" kern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children</a:t>
                      </a:r>
                      <a:r>
                        <a:rPr lang="sv-SE" sz="20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ID, ASD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54789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  <a:highlight>
                            <a:srgbClr val="00FF00"/>
                          </a:highlight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 Time orientation</a:t>
                      </a:r>
                      <a:endParaRPr lang="sv-SE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highlight>
                            <a:srgbClr val="00FF00"/>
                          </a:highlight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Time perspective</a:t>
                      </a:r>
                      <a:endParaRPr lang="sv-SE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highlight>
                            <a:srgbClr val="00FF00"/>
                          </a:highlight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Time  Concepts</a:t>
                      </a:r>
                      <a:endParaRPr lang="sv-SE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highlight>
                            <a:srgbClr val="00FF00"/>
                          </a:highlight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Time Order</a:t>
                      </a:r>
                      <a:endParaRPr lang="sv-SE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sv-SE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Time aids e.g. quarter hour watch can support independence/</a:t>
                      </a:r>
                      <a:r>
                        <a:rPr lang="en-US" sz="2000" baseline="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autonomy in daily routines and for managing time (Arvidsson &amp; Jonsson 2006)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25432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  <a:highlight>
                            <a:srgbClr val="FFFF00"/>
                          </a:highlight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 Time Perception</a:t>
                      </a:r>
                      <a:endParaRPr lang="sv-SE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highlight>
                            <a:srgbClr val="FFFF00"/>
                          </a:highlight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Sense of time - activity</a:t>
                      </a:r>
                      <a:endParaRPr lang="sv-SE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sv-SE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sv-SE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v-SE" sz="2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Time Timer </a:t>
                      </a:r>
                      <a:r>
                        <a:rPr lang="sv-SE" sz="20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can</a:t>
                      </a:r>
                      <a:r>
                        <a:rPr lang="sv-SE" sz="2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be </a:t>
                      </a:r>
                      <a:r>
                        <a:rPr lang="sv-SE" sz="20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used</a:t>
                      </a:r>
                      <a:r>
                        <a:rPr lang="sv-SE" sz="2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for </a:t>
                      </a:r>
                      <a:r>
                        <a:rPr lang="sv-SE" sz="20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making</a:t>
                      </a:r>
                      <a:r>
                        <a:rPr lang="sv-SE" sz="2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sv-SE" sz="20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time</a:t>
                      </a:r>
                      <a:r>
                        <a:rPr lang="sv-SE" sz="2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sv-SE" sz="20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visible</a:t>
                      </a:r>
                      <a:r>
                        <a:rPr lang="sv-SE" sz="2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,</a:t>
                      </a:r>
                      <a:r>
                        <a:rPr lang="sv-SE" sz="2000" baseline="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sv-SE" sz="2000" baseline="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how</a:t>
                      </a:r>
                      <a:r>
                        <a:rPr lang="sv-SE" sz="2000" baseline="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long </a:t>
                      </a:r>
                      <a:r>
                        <a:rPr lang="sv-SE" sz="2000" baseline="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time</a:t>
                      </a:r>
                      <a:r>
                        <a:rPr lang="sv-SE" sz="2000" baseline="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to </a:t>
                      </a:r>
                      <a:r>
                        <a:rPr lang="sv-SE" sz="2000" baseline="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wait</a:t>
                      </a:r>
                      <a:r>
                        <a:rPr lang="sv-SE" sz="2000" baseline="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(Grey, Healy et al 2009)</a:t>
                      </a:r>
                      <a:endParaRPr lang="sv-SE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l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54599261"/>
              </p:ext>
            </p:extLst>
          </p:nvPr>
        </p:nvGraphicFramePr>
        <p:xfrm>
          <a:off x="1646367" y="1149163"/>
          <a:ext cx="9003703" cy="4762784"/>
        </p:xfrm>
        <a:graphic>
          <a:graphicData uri="http://schemas.openxmlformats.org/drawingml/2006/table">
            <a:tbl>
              <a:tblPr firstRow="1" firstCol="1" bandRow="1"/>
              <a:tblGrid>
                <a:gridCol w="213533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86836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363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v-SE" sz="1400" b="1" i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TPA</a:t>
                      </a:r>
                      <a:endParaRPr lang="sv-SE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v-SE" sz="1400" b="1" i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sv-S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4026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  <a:highlight>
                            <a:srgbClr val="FF00FF"/>
                          </a:highlight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 </a:t>
                      </a:r>
                      <a:r>
                        <a:rPr lang="en-US" sz="1400" b="1" dirty="0">
                          <a:effectLst/>
                          <a:highlight>
                            <a:srgbClr val="FF00FF"/>
                          </a:highlight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Time management/ 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  <a:highlight>
                            <a:srgbClr val="FF00FF"/>
                          </a:highlight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OTMP</a:t>
                      </a:r>
                      <a:endParaRPr lang="sv-SE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v-SE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6316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  <a:highlight>
                            <a:srgbClr val="00FFFF"/>
                          </a:highlight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 Time orientation</a:t>
                      </a:r>
                      <a:endParaRPr lang="sv-S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highlight>
                            <a:srgbClr val="00FFFF"/>
                          </a:highlight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Objective time</a:t>
                      </a:r>
                      <a:endParaRPr lang="sv-S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sv-S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kern="1200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An RCT study</a:t>
                      </a:r>
                    </a:p>
                    <a:p>
                      <a:pPr eaLnBrk="1" hangingPunct="1">
                        <a:buFont typeface="Arial" charset="0"/>
                        <a:buNone/>
                      </a:pPr>
                      <a:r>
                        <a:rPr lang="en-US" sz="2000" kern="1200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Aim: evaluate intervention with time aids </a:t>
                      </a:r>
                    </a:p>
                    <a:p>
                      <a:pPr eaLnBrk="1" hangingPunct="1">
                        <a:buFont typeface="Arial" charset="0"/>
                        <a:buNone/>
                      </a:pPr>
                      <a:r>
                        <a:rPr lang="en-US" sz="2000" kern="1200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Sample: children 6 – 11 </a:t>
                      </a:r>
                      <a:r>
                        <a:rPr lang="en-US" sz="2000" kern="1200" baseline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yo</a:t>
                      </a:r>
                      <a:r>
                        <a:rPr lang="en-US" sz="2000" kern="1200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(n = 47) (F17/M30) with ADHD, ASD, mild - moderate ID MMC and CP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07536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  <a:highlight>
                            <a:srgbClr val="00FF00"/>
                          </a:highlight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 Time orientation</a:t>
                      </a:r>
                      <a:endParaRPr lang="sv-SE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highlight>
                            <a:srgbClr val="00FF00"/>
                          </a:highlight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Time perspective</a:t>
                      </a:r>
                      <a:endParaRPr lang="sv-SE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highlight>
                            <a:srgbClr val="00FF00"/>
                          </a:highlight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Time  Concepts</a:t>
                      </a:r>
                      <a:endParaRPr lang="sv-SE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highlight>
                            <a:srgbClr val="00FF00"/>
                          </a:highlight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Time Order</a:t>
                      </a:r>
                      <a:endParaRPr lang="sv-SE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sv-SE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kern="1200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time-processing ability and managing one’s time can be improved</a:t>
                      </a:r>
                      <a:r>
                        <a:rPr lang="en-US" sz="2000" kern="1200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by intervention using time aids in children with intellectual and developmental disabilities.</a:t>
                      </a:r>
                      <a:endParaRPr lang="sv-SE" sz="2000" kern="1200" baseline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25432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  <a:highlight>
                            <a:srgbClr val="FFFF00"/>
                          </a:highlight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 Time Perception</a:t>
                      </a:r>
                      <a:endParaRPr lang="sv-SE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highlight>
                            <a:srgbClr val="FFFF00"/>
                          </a:highlight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Sense of time - activity</a:t>
                      </a:r>
                      <a:endParaRPr lang="sv-SE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sv-SE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sv-SE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altLang="ja-JP" sz="2000" kern="1200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Ref: </a:t>
                      </a:r>
                      <a:r>
                        <a:rPr lang="en-US" sz="2000" kern="1200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Evaluating intervention using time aids in children with disabilities </a:t>
                      </a:r>
                      <a:r>
                        <a:rPr lang="en-GB" altLang="ja-JP" sz="2000" kern="1200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(Janeslätt, </a:t>
                      </a:r>
                      <a:r>
                        <a:rPr lang="sv-SE" altLang="ja-JP" sz="2000" kern="1200" baseline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Kottorp</a:t>
                      </a:r>
                      <a:r>
                        <a:rPr lang="sv-SE" altLang="ja-JP" sz="2000" kern="1200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&amp; Granlund, SJOT 2014)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sv-SE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609600" y="297498"/>
            <a:ext cx="10972800" cy="1143000"/>
          </a:xfrm>
          <a:prstGeom prst="rect">
            <a:avLst/>
          </a:prstGeom>
        </p:spPr>
        <p:txBody>
          <a:bodyPr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4000" kern="0" dirty="0">
                <a:solidFill>
                  <a:srgbClr val="993300"/>
                </a:solidFill>
                <a:latin typeface="+mj-lt"/>
                <a:ea typeface="+mj-ea"/>
                <a:cs typeface="+mj-cs"/>
              </a:rPr>
              <a:t>Additional evidence for effect of time aids</a:t>
            </a:r>
          </a:p>
        </p:txBody>
      </p:sp>
    </p:spTree>
    <p:extLst>
      <p:ext uri="{BB962C8B-B14F-4D97-AF65-F5344CB8AC3E}">
        <p14:creationId xmlns:p14="http://schemas.microsoft.com/office/powerpoint/2010/main" val="304873968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68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sz="4000" dirty="0">
                <a:solidFill>
                  <a:srgbClr val="7030A0"/>
                </a:solidFill>
              </a:rPr>
              <a:t>Effect in </a:t>
            </a:r>
            <a:r>
              <a:rPr lang="en-GB" sz="4000" b="1" dirty="0">
                <a:solidFill>
                  <a:srgbClr val="7030A0"/>
                </a:solidFill>
              </a:rPr>
              <a:t>Organization and Planning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 rtlCol="0">
            <a:normAutofit/>
          </a:bodyPr>
          <a:lstStyle/>
          <a:p>
            <a:pPr marL="228600" lvl="1" eaLnBrk="1" fontAlgn="auto" hangingPunct="1">
              <a:spcBef>
                <a:spcPts val="10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GB" sz="3200" dirty="0"/>
              <a:t>Moderate evidence supporting that assistive devices for organisation and planning is effective for adults with TBI/ABI, ID, </a:t>
            </a:r>
            <a:r>
              <a:rPr lang="en-GB" sz="3200" dirty="0" err="1"/>
              <a:t>Demencia</a:t>
            </a:r>
            <a:r>
              <a:rPr lang="en-GB" sz="3200" dirty="0"/>
              <a:t>  to manage primary and secondary ADL </a:t>
            </a:r>
            <a:r>
              <a:rPr lang="en-GB" dirty="0"/>
              <a:t>(Gillespie et al 2012)</a:t>
            </a:r>
            <a:endParaRPr lang="en-GB" dirty="0">
              <a:solidFill>
                <a:schemeClr val="bg2">
                  <a:lumMod val="50000"/>
                </a:schemeClr>
              </a:solidFill>
            </a:endParaRPr>
          </a:p>
          <a:p>
            <a:pPr lvl="1"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GB" dirty="0"/>
              <a:t>“</a:t>
            </a:r>
            <a:r>
              <a:rPr lang="en-GB" dirty="0">
                <a:solidFill>
                  <a:srgbClr val="993300"/>
                </a:solidFill>
              </a:rPr>
              <a:t>Prompting”, “task sequencing” step-by-step support </a:t>
            </a:r>
            <a:r>
              <a:rPr lang="en-GB" dirty="0"/>
              <a:t>in performance via e.g. use computer,  alarm, telephone =support to know WHAT to do first and second</a:t>
            </a:r>
          </a:p>
          <a:p>
            <a:pPr lvl="1"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en-GB" dirty="0">
              <a:solidFill>
                <a:schemeClr val="bg2">
                  <a:lumMod val="50000"/>
                </a:schemeClr>
              </a:solidFill>
            </a:endParaRPr>
          </a:p>
          <a:p>
            <a:pPr lvl="1"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en-GB" dirty="0">
              <a:solidFill>
                <a:schemeClr val="bg2">
                  <a:lumMod val="50000"/>
                </a:schemeClr>
              </a:solidFill>
            </a:endParaRPr>
          </a:p>
          <a:p>
            <a:pPr marL="457200" lvl="1" indent="0" eaLnBrk="1" fontAlgn="auto" hangingPunct="1">
              <a:spcAft>
                <a:spcPts val="0"/>
              </a:spcAft>
              <a:buNone/>
              <a:defRPr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922250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874" name="Content Placeholder 2"/>
          <p:cNvSpPr>
            <a:spLocks noGrp="1"/>
          </p:cNvSpPr>
          <p:nvPr>
            <p:ph sz="half" idx="4294967295"/>
          </p:nvPr>
        </p:nvSpPr>
        <p:spPr>
          <a:xfrm>
            <a:off x="838200" y="1825625"/>
            <a:ext cx="10545763" cy="4351338"/>
          </a:xfrm>
        </p:spPr>
        <p:txBody>
          <a:bodyPr/>
          <a:lstStyle/>
          <a:p>
            <a:pPr eaLnBrk="1" hangingPunct="1"/>
            <a:r>
              <a:rPr lang="en-US" sz="3200" dirty="0"/>
              <a:t>In the time-dependent society of today, persons with limited ability to manage time will show a heightened dependence on others and more need for support, exacerbating their inferior role and vulnerability</a:t>
            </a:r>
          </a:p>
          <a:p>
            <a:pPr eaLnBrk="1" hangingPunct="1"/>
            <a:endParaRPr lang="sv-SE" sz="3200" dirty="0"/>
          </a:p>
        </p:txBody>
      </p:sp>
      <p:sp>
        <p:nvSpPr>
          <p:cNvPr id="5" name="Rubrik 1"/>
          <p:cNvSpPr txBox="1">
            <a:spLocks/>
          </p:cNvSpPr>
          <p:nvPr/>
        </p:nvSpPr>
        <p:spPr>
          <a:xfrm>
            <a:off x="990600" y="517525"/>
            <a:ext cx="10515600" cy="1325563"/>
          </a:xfrm>
          <a:prstGeom prst="rect">
            <a:avLst/>
          </a:prstGeom>
        </p:spPr>
        <p:txBody>
          <a:bodyPr anchor="ctr">
            <a:normAutofit fontScale="85000" lnSpcReduction="20000"/>
          </a:bodyPr>
          <a:lstStyle/>
          <a:p>
            <a:pPr algn="ctr" fontAlgn="auto">
              <a:lnSpc>
                <a:spcPct val="90000"/>
              </a:lnSpc>
              <a:spcAft>
                <a:spcPts val="0"/>
              </a:spcAft>
              <a:defRPr/>
            </a:pPr>
            <a:endParaRPr lang="en-US" sz="4400" i="1" dirty="0">
              <a:solidFill>
                <a:srgbClr val="C00000"/>
              </a:solidFill>
              <a:latin typeface="+mj-lt"/>
              <a:ea typeface="+mj-ea"/>
              <a:cs typeface="+mj-cs"/>
            </a:endParaRPr>
          </a:p>
          <a:p>
            <a:pPr algn="ctr" fontAlgn="auto">
              <a:lnSpc>
                <a:spcPct val="90000"/>
              </a:lnSpc>
              <a:spcAft>
                <a:spcPts val="0"/>
              </a:spcAft>
              <a:defRPr/>
            </a:pPr>
            <a:r>
              <a:rPr lang="en-US" sz="4400" i="1" dirty="0">
                <a:solidFill>
                  <a:srgbClr val="C00000"/>
                </a:solidFill>
                <a:latin typeface="+mj-lt"/>
                <a:ea typeface="+mj-ea"/>
                <a:cs typeface="+mj-cs"/>
              </a:rPr>
              <a:t>Introduction</a:t>
            </a:r>
            <a:br>
              <a:rPr lang="sv-SE" sz="4400" dirty="0">
                <a:latin typeface="+mj-lt"/>
                <a:ea typeface="+mj-ea"/>
                <a:cs typeface="+mj-cs"/>
              </a:rPr>
            </a:br>
            <a:endParaRPr lang="sv-SE" sz="4400" dirty="0"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72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dirty="0"/>
              <a:t>Results</a:t>
            </a:r>
          </a:p>
        </p:txBody>
      </p:sp>
      <p:sp>
        <p:nvSpPr>
          <p:cNvPr id="20173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z="3200" dirty="0"/>
              <a:t>There is an emerging evidence Time aids can compensate for lacking time-processing ability in children and adults. </a:t>
            </a:r>
          </a:p>
          <a:p>
            <a:pPr eaLnBrk="1" hangingPunct="1"/>
            <a:r>
              <a:rPr lang="en-US" sz="3200" dirty="0"/>
              <a:t>The evidence is strong time aids can </a:t>
            </a:r>
            <a:r>
              <a:rPr lang="en-US" sz="3200" dirty="0">
                <a:solidFill>
                  <a:srgbClr val="CC0099"/>
                </a:solidFill>
              </a:rPr>
              <a:t>compensate for lacking time management using reminders </a:t>
            </a:r>
            <a:r>
              <a:rPr lang="en-US" sz="3200" dirty="0"/>
              <a:t>and </a:t>
            </a:r>
          </a:p>
          <a:p>
            <a:pPr eaLnBrk="1" hangingPunct="1"/>
            <a:r>
              <a:rPr lang="en-US" sz="3200" dirty="0"/>
              <a:t>at least moderate support for the effectiveness of cognitive devices in supporting </a:t>
            </a:r>
            <a:r>
              <a:rPr lang="en-US" sz="3200" dirty="0">
                <a:solidFill>
                  <a:srgbClr val="7030A0"/>
                </a:solidFill>
              </a:rPr>
              <a:t>organization and planning functions</a:t>
            </a:r>
            <a:r>
              <a:rPr lang="en-US" sz="3200" dirty="0"/>
              <a:t>, mainly based on adults with cognitive disabilities.  </a:t>
            </a:r>
          </a:p>
          <a:p>
            <a:pPr eaLnBrk="1" hangingPunct="1">
              <a:buFont typeface="Arial" charset="0"/>
              <a:buNone/>
            </a:pPr>
            <a:endParaRPr lang="en-GB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77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sv-SE" sz="4000" kern="0" dirty="0" err="1">
                <a:solidFill>
                  <a:srgbClr val="993300"/>
                </a:solidFill>
              </a:rPr>
              <a:t>Conclusions</a:t>
            </a:r>
            <a:endParaRPr lang="sv-SE" sz="4000" kern="0" dirty="0">
              <a:solidFill>
                <a:srgbClr val="993300"/>
              </a:solidFill>
            </a:endParaRPr>
          </a:p>
        </p:txBody>
      </p:sp>
      <p:sp>
        <p:nvSpPr>
          <p:cNvPr id="203778" name="Rectangle 1"/>
          <p:cNvSpPr>
            <a:spLocks noChangeArrowheads="1"/>
          </p:cNvSpPr>
          <p:nvPr/>
        </p:nvSpPr>
        <p:spPr bwMode="auto">
          <a:xfrm>
            <a:off x="620713" y="1697564"/>
            <a:ext cx="8955087" cy="40811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indent="-228600">
              <a:lnSpc>
                <a:spcPct val="90000"/>
              </a:lnSpc>
              <a:buFont typeface="Arial" charset="0"/>
              <a:buChar char="•"/>
            </a:pPr>
            <a:r>
              <a:rPr lang="en-US" sz="3200" dirty="0">
                <a:latin typeface="Calibri" pitchFamily="34" charset="0"/>
              </a:rPr>
              <a:t>Occupational therapists should consider integrating </a:t>
            </a:r>
            <a:r>
              <a:rPr lang="en-US" sz="3200" dirty="0">
                <a:solidFill>
                  <a:srgbClr val="C00000"/>
                </a:solidFill>
                <a:latin typeface="Calibri" pitchFamily="34" charset="0"/>
              </a:rPr>
              <a:t>time aids </a:t>
            </a:r>
            <a:r>
              <a:rPr lang="en-US" sz="3200" dirty="0">
                <a:latin typeface="Calibri" pitchFamily="34" charset="0"/>
              </a:rPr>
              <a:t>when offering intervention to persons with cognitive disabilities using validated instruments to evaluate the intervention </a:t>
            </a:r>
          </a:p>
          <a:p>
            <a:pPr indent="-228600">
              <a:lnSpc>
                <a:spcPct val="90000"/>
              </a:lnSpc>
              <a:buFont typeface="Arial" charset="0"/>
              <a:buChar char="•"/>
            </a:pPr>
            <a:r>
              <a:rPr lang="en-US" sz="3200" dirty="0">
                <a:latin typeface="Calibri" pitchFamily="34" charset="0"/>
              </a:rPr>
              <a:t>Further research needed to extend the knowledge of time aids for children and for other types of disabilities e.g. ID, psychiatric disorders</a:t>
            </a:r>
          </a:p>
          <a:p>
            <a:pPr indent="-228600">
              <a:lnSpc>
                <a:spcPct val="90000"/>
              </a:lnSpc>
              <a:buFont typeface="Arial" charset="0"/>
              <a:buChar char="•"/>
            </a:pPr>
            <a:r>
              <a:rPr lang="en-US" sz="3200" dirty="0">
                <a:latin typeface="Calibri" pitchFamily="34" charset="0"/>
              </a:rPr>
              <a:t>New methods for remediation (e.g. My time, Let’s get organized) are being developed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01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2209800" y="404813"/>
            <a:ext cx="7772400" cy="4846637"/>
          </a:xfrm>
        </p:spPr>
        <p:txBody>
          <a:bodyPr/>
          <a:lstStyle/>
          <a:p>
            <a:pPr algn="ctr" eaLnBrk="1" hangingPunct="1">
              <a:lnSpc>
                <a:spcPct val="80000"/>
              </a:lnSpc>
              <a:buFont typeface="Arial" charset="0"/>
              <a:buNone/>
              <a:tabLst>
                <a:tab pos="0" algn="l"/>
              </a:tabLst>
            </a:pPr>
            <a:endParaRPr lang="sv-SE" b="1" dirty="0">
              <a:solidFill>
                <a:schemeClr val="bg2"/>
              </a:solidFill>
            </a:endParaRPr>
          </a:p>
          <a:p>
            <a:pPr algn="ctr" eaLnBrk="1" hangingPunct="1">
              <a:spcBef>
                <a:spcPct val="0"/>
              </a:spcBef>
              <a:buFont typeface="Arial" charset="0"/>
              <a:buNone/>
              <a:tabLst>
                <a:tab pos="0" algn="l"/>
              </a:tabLst>
            </a:pPr>
            <a:endParaRPr lang="sv-SE" sz="4000" kern="0" dirty="0">
              <a:solidFill>
                <a:srgbClr val="993300"/>
              </a:solidFill>
              <a:latin typeface="+mj-lt"/>
              <a:ea typeface="+mj-ea"/>
              <a:cs typeface="+mj-cs"/>
            </a:endParaRPr>
          </a:p>
          <a:p>
            <a:pPr algn="ctr" eaLnBrk="1" hangingPunct="1">
              <a:spcBef>
                <a:spcPct val="0"/>
              </a:spcBef>
              <a:buFont typeface="Arial" charset="0"/>
              <a:buNone/>
              <a:tabLst>
                <a:tab pos="0" algn="l"/>
              </a:tabLst>
            </a:pPr>
            <a:r>
              <a:rPr lang="sv-SE" sz="4000" kern="0" dirty="0" err="1">
                <a:solidFill>
                  <a:srgbClr val="993300"/>
                </a:solidFill>
                <a:latin typeface="+mj-lt"/>
                <a:ea typeface="+mj-ea"/>
                <a:cs typeface="+mj-cs"/>
              </a:rPr>
              <a:t>Thank</a:t>
            </a:r>
            <a:r>
              <a:rPr lang="sv-SE" sz="4000" kern="0" dirty="0">
                <a:solidFill>
                  <a:srgbClr val="993300"/>
                </a:solidFill>
                <a:latin typeface="+mj-lt"/>
                <a:ea typeface="+mj-ea"/>
                <a:cs typeface="+mj-cs"/>
              </a:rPr>
              <a:t> </a:t>
            </a:r>
            <a:r>
              <a:rPr lang="sv-SE" sz="4000" kern="0" dirty="0" err="1">
                <a:solidFill>
                  <a:srgbClr val="993300"/>
                </a:solidFill>
                <a:latin typeface="+mj-lt"/>
                <a:ea typeface="+mj-ea"/>
                <a:cs typeface="+mj-cs"/>
              </a:rPr>
              <a:t>you</a:t>
            </a:r>
            <a:r>
              <a:rPr lang="sv-SE" sz="4000" kern="0" dirty="0">
                <a:solidFill>
                  <a:srgbClr val="993300"/>
                </a:solidFill>
                <a:latin typeface="+mj-lt"/>
                <a:ea typeface="+mj-ea"/>
                <a:cs typeface="+mj-cs"/>
              </a:rPr>
              <a:t>!</a:t>
            </a:r>
          </a:p>
          <a:p>
            <a:pPr algn="ctr" eaLnBrk="1" hangingPunct="1">
              <a:lnSpc>
                <a:spcPct val="80000"/>
              </a:lnSpc>
              <a:buFont typeface="Arial" charset="0"/>
              <a:buNone/>
              <a:tabLst>
                <a:tab pos="0" algn="l"/>
              </a:tabLst>
            </a:pPr>
            <a:r>
              <a:rPr lang="sv-SE" dirty="0"/>
              <a:t>If </a:t>
            </a:r>
            <a:r>
              <a:rPr lang="sv-SE" dirty="0" err="1"/>
              <a:t>you</a:t>
            </a:r>
            <a:r>
              <a:rPr lang="sv-SE" dirty="0"/>
              <a:t> </a:t>
            </a:r>
            <a:r>
              <a:rPr lang="sv-SE" dirty="0" err="1"/>
              <a:t>want</a:t>
            </a:r>
            <a:r>
              <a:rPr lang="sv-SE" dirty="0"/>
              <a:t> to </a:t>
            </a:r>
            <a:r>
              <a:rPr lang="sv-SE" dirty="0" err="1"/>
              <a:t>know</a:t>
            </a:r>
            <a:r>
              <a:rPr lang="sv-SE" dirty="0"/>
              <a:t> </a:t>
            </a:r>
            <a:r>
              <a:rPr lang="sv-SE" dirty="0" err="1"/>
              <a:t>more</a:t>
            </a:r>
            <a:r>
              <a:rPr lang="sv-SE" dirty="0"/>
              <a:t>, </a:t>
            </a:r>
            <a:r>
              <a:rPr lang="sv-SE" dirty="0" err="1"/>
              <a:t>contact</a:t>
            </a:r>
            <a:endParaRPr lang="sv-SE" sz="900" dirty="0"/>
          </a:p>
          <a:p>
            <a:pPr algn="ctr" eaLnBrk="1" hangingPunct="1">
              <a:lnSpc>
                <a:spcPct val="80000"/>
              </a:lnSpc>
              <a:buFont typeface="Arial" charset="0"/>
              <a:buNone/>
              <a:tabLst>
                <a:tab pos="0" algn="l"/>
              </a:tabLst>
            </a:pPr>
            <a:r>
              <a:rPr lang="sv-SE" sz="3200" dirty="0">
                <a:hlinkClick r:id="rId3"/>
              </a:rPr>
              <a:t>gunnel.janeslatt@ltdalarna.se</a:t>
            </a:r>
            <a:endParaRPr lang="sv-SE" sz="3200" dirty="0"/>
          </a:p>
          <a:p>
            <a:pPr algn="ctr" eaLnBrk="1" hangingPunct="1">
              <a:lnSpc>
                <a:spcPct val="80000"/>
              </a:lnSpc>
              <a:buFont typeface="Arial" charset="0"/>
              <a:buNone/>
              <a:tabLst>
                <a:tab pos="0" algn="l"/>
              </a:tabLst>
            </a:pPr>
            <a:endParaRPr lang="sv-SE" sz="1400" b="1" dirty="0"/>
          </a:p>
          <a:p>
            <a:pPr eaLnBrk="1" hangingPunct="1">
              <a:lnSpc>
                <a:spcPct val="80000"/>
              </a:lnSpc>
              <a:buFont typeface="Arial" charset="0"/>
              <a:buNone/>
              <a:tabLst>
                <a:tab pos="0" algn="l"/>
              </a:tabLst>
            </a:pPr>
            <a:endParaRPr lang="sv-SE" sz="2500" dirty="0"/>
          </a:p>
        </p:txBody>
      </p:sp>
      <p:pic>
        <p:nvPicPr>
          <p:cNvPr id="204802" name="Picture 3" descr="Anfanger"/>
          <p:cNvPicPr>
            <a:picLocks noGrp="1" noChangeAspect="1" noChangeArrowheads="1"/>
          </p:cNvPicPr>
          <p:nvPr>
            <p:ph type="title" idx="4294967295"/>
          </p:nvPr>
        </p:nvPicPr>
        <p:blipFill>
          <a:blip r:embed="rId4" cstate="print"/>
          <a:srcRect/>
          <a:stretch>
            <a:fillRect/>
          </a:stretch>
        </p:blipFill>
        <p:spPr>
          <a:xfrm>
            <a:off x="8328025" y="5661025"/>
            <a:ext cx="1512888" cy="531813"/>
          </a:xfrm>
        </p:spPr>
      </p:pic>
      <p:pic>
        <p:nvPicPr>
          <p:cNvPr id="204804" name="Picture 7" descr="Uppsala universitet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208213" y="333375"/>
            <a:ext cx="1152525" cy="1152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05" name="Picture 6" descr="ckf logo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759825" y="549275"/>
            <a:ext cx="1179513" cy="704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07" name="Picture 7" descr="SUF_KC_e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354263" y="5516563"/>
            <a:ext cx="3957637" cy="625475"/>
          </a:xfrm>
          <a:prstGeom prst="rect">
            <a:avLst/>
          </a:prstGeom>
          <a:noFill/>
        </p:spPr>
      </p:pic>
    </p:spTree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sv-SE" sz="3600" dirty="0" err="1">
                <a:latin typeface="Arial" charset="0"/>
              </a:rPr>
              <a:t>What</a:t>
            </a:r>
            <a:r>
              <a:rPr lang="sv-SE" sz="3600" dirty="0">
                <a:latin typeface="Arial" charset="0"/>
              </a:rPr>
              <a:t> </a:t>
            </a:r>
            <a:r>
              <a:rPr lang="sv-SE" sz="3600" dirty="0" err="1">
                <a:latin typeface="Arial" charset="0"/>
              </a:rPr>
              <a:t>does</a:t>
            </a:r>
            <a:r>
              <a:rPr lang="sv-SE" sz="3600" dirty="0">
                <a:latin typeface="Arial" charset="0"/>
              </a:rPr>
              <a:t> it </a:t>
            </a:r>
            <a:r>
              <a:rPr lang="sv-SE" sz="3600" dirty="0" err="1">
                <a:latin typeface="Arial" charset="0"/>
              </a:rPr>
              <a:t>take</a:t>
            </a:r>
            <a:r>
              <a:rPr lang="sv-SE" sz="3600" dirty="0">
                <a:latin typeface="Arial" charset="0"/>
              </a:rPr>
              <a:t> to </a:t>
            </a:r>
            <a:r>
              <a:rPr lang="sv-SE" sz="3600" dirty="0" err="1">
                <a:latin typeface="Arial" charset="0"/>
              </a:rPr>
              <a:t>use</a:t>
            </a:r>
            <a:r>
              <a:rPr lang="sv-SE" sz="3600" dirty="0">
                <a:latin typeface="Arial" charset="0"/>
              </a:rPr>
              <a:t> the information you get from the </a:t>
            </a:r>
            <a:r>
              <a:rPr lang="sv-SE" sz="3600" dirty="0" err="1">
                <a:latin typeface="Arial" charset="0"/>
              </a:rPr>
              <a:t>clock</a:t>
            </a:r>
            <a:r>
              <a:rPr lang="sv-SE" sz="3600" dirty="0">
                <a:latin typeface="Arial" charset="0"/>
              </a:rPr>
              <a:t>?</a:t>
            </a:r>
            <a:endParaRPr lang="sv-SE" dirty="0">
              <a:latin typeface="Arial" charset="0"/>
            </a:endParaRP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14917" y="1557338"/>
            <a:ext cx="10363200" cy="5040312"/>
          </a:xfrm>
        </p:spPr>
        <p:txBody>
          <a:bodyPr/>
          <a:lstStyle/>
          <a:p>
            <a:pPr eaLnBrk="1" hangingPunct="1">
              <a:defRPr/>
            </a:pPr>
            <a:r>
              <a:rPr lang="sv-SE" sz="2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To interpret the </a:t>
            </a:r>
            <a:r>
              <a:rPr lang="sv-SE" sz="28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clockface</a:t>
            </a:r>
            <a:r>
              <a:rPr lang="sv-SE" sz="2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/</a:t>
            </a:r>
            <a:r>
              <a:rPr lang="sv-SE" sz="28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understand</a:t>
            </a:r>
            <a:r>
              <a:rPr lang="sv-SE" sz="2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digital time</a:t>
            </a:r>
          </a:p>
          <a:p>
            <a:pPr eaLnBrk="1" hangingPunct="1">
              <a:defRPr/>
            </a:pPr>
            <a:r>
              <a:rPr lang="sv-SE" sz="28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Knowing</a:t>
            </a:r>
            <a:r>
              <a:rPr lang="sv-SE" sz="2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sv-SE" sz="28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next</a:t>
            </a:r>
            <a:r>
              <a:rPr lang="sv-SE" sz="2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sv-SE" sz="28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important</a:t>
            </a:r>
            <a:r>
              <a:rPr lang="sv-SE" sz="2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event</a:t>
            </a:r>
          </a:p>
          <a:p>
            <a:pPr eaLnBrk="1" hangingPunct="1">
              <a:defRPr/>
            </a:pPr>
            <a:r>
              <a:rPr lang="sv-SE" sz="2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To </a:t>
            </a:r>
            <a:r>
              <a:rPr lang="sv-SE" sz="28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understand</a:t>
            </a:r>
            <a:r>
              <a:rPr lang="sv-SE" sz="2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time </a:t>
            </a:r>
            <a:r>
              <a:rPr lang="sv-SE" sz="28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quantity</a:t>
            </a:r>
            <a:endParaRPr lang="sv-SE" sz="28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eaLnBrk="1" hangingPunct="1">
              <a:defRPr/>
            </a:pPr>
            <a:r>
              <a:rPr lang="sv-SE" sz="2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To </a:t>
            </a:r>
            <a:r>
              <a:rPr lang="sv-SE" sz="28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calculate</a:t>
            </a:r>
            <a:r>
              <a:rPr lang="sv-SE" sz="2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sv-SE" sz="28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differences</a:t>
            </a:r>
            <a:r>
              <a:rPr lang="sv-SE" sz="2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and </a:t>
            </a:r>
            <a:r>
              <a:rPr lang="sv-SE" sz="28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add</a:t>
            </a:r>
            <a:r>
              <a:rPr lang="sv-SE" sz="2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up time periods</a:t>
            </a:r>
          </a:p>
          <a:p>
            <a:pPr eaLnBrk="1" hangingPunct="1">
              <a:defRPr/>
            </a:pPr>
            <a:r>
              <a:rPr lang="sv-SE" sz="2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To </a:t>
            </a:r>
            <a:r>
              <a:rPr lang="sv-SE" sz="28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know</a:t>
            </a:r>
            <a:r>
              <a:rPr lang="sv-SE" sz="2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WHAT you </a:t>
            </a:r>
            <a:r>
              <a:rPr lang="sv-SE" sz="28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will</a:t>
            </a:r>
            <a:r>
              <a:rPr lang="sv-SE" sz="2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sv-SE" sz="28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have</a:t>
            </a:r>
            <a:r>
              <a:rPr lang="sv-SE" sz="2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time to </a:t>
            </a:r>
            <a:r>
              <a:rPr lang="sv-SE" sz="28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do</a:t>
            </a:r>
            <a:r>
              <a:rPr lang="sv-SE" sz="2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in the set time</a:t>
            </a:r>
          </a:p>
          <a:p>
            <a:pPr eaLnBrk="1" hangingPunct="1">
              <a:defRPr/>
            </a:pPr>
            <a:r>
              <a:rPr lang="sv-SE" sz="2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To </a:t>
            </a:r>
            <a:r>
              <a:rPr lang="sv-SE" sz="28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understand</a:t>
            </a:r>
            <a:r>
              <a:rPr lang="sv-SE" sz="2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and </a:t>
            </a:r>
            <a:r>
              <a:rPr lang="sv-SE" sz="28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use</a:t>
            </a:r>
            <a:r>
              <a:rPr lang="sv-SE" sz="2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time </a:t>
            </a:r>
            <a:r>
              <a:rPr lang="sv-SE" sz="28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concepts</a:t>
            </a:r>
            <a:endParaRPr lang="sv-SE" sz="28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eaLnBrk="1" hangingPunct="1">
              <a:defRPr/>
            </a:pPr>
            <a:r>
              <a:rPr lang="sv-SE" sz="2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To </a:t>
            </a:r>
            <a:r>
              <a:rPr lang="sv-SE" sz="28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compare</a:t>
            </a:r>
            <a:r>
              <a:rPr lang="sv-SE" sz="2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alternatives</a:t>
            </a:r>
          </a:p>
          <a:p>
            <a:pPr eaLnBrk="1" hangingPunct="1">
              <a:defRPr/>
            </a:pPr>
            <a:endParaRPr lang="sv-SE" sz="2800" b="1" dirty="0">
              <a:latin typeface="Arial" charset="0"/>
            </a:endParaRPr>
          </a:p>
          <a:p>
            <a:pPr eaLnBrk="1" hangingPunct="1">
              <a:defRPr/>
            </a:pPr>
            <a:endParaRPr lang="sv-SE" b="1" dirty="0">
              <a:latin typeface="Arial" charset="0"/>
            </a:endParaRPr>
          </a:p>
          <a:p>
            <a:pPr eaLnBrk="1" hangingPunct="1">
              <a:defRPr/>
            </a:pPr>
            <a:endParaRPr lang="sv-SE" b="1" dirty="0">
              <a:latin typeface="Arial" charset="0"/>
            </a:endParaRPr>
          </a:p>
          <a:p>
            <a:pPr eaLnBrk="1" hangingPunct="1">
              <a:defRPr/>
            </a:pPr>
            <a:endParaRPr lang="sv-SE" b="1" dirty="0">
              <a:latin typeface="Arial" charset="0"/>
            </a:endParaRPr>
          </a:p>
          <a:p>
            <a:pPr eaLnBrk="1" hangingPunct="1">
              <a:defRPr/>
            </a:pPr>
            <a:endParaRPr lang="sv-SE" b="1" dirty="0">
              <a:latin typeface="Arial" charset="0"/>
            </a:endParaRPr>
          </a:p>
          <a:p>
            <a:pPr eaLnBrk="1" hangingPunct="1">
              <a:defRPr/>
            </a:pPr>
            <a:endParaRPr lang="sv-SE" b="1" dirty="0">
              <a:latin typeface="Arial" charset="0"/>
            </a:endParaRPr>
          </a:p>
          <a:p>
            <a:pPr eaLnBrk="1" hangingPunct="1">
              <a:defRPr/>
            </a:pPr>
            <a:endParaRPr lang="sv-SE" dirty="0"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2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2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12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12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12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12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12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12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7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1026"/>
          <p:cNvSpPr>
            <a:spLocks noGrp="1" noChangeArrowheads="1"/>
          </p:cNvSpPr>
          <p:nvPr>
            <p:ph type="title"/>
          </p:nvPr>
        </p:nvSpPr>
        <p:spPr>
          <a:xfrm>
            <a:off x="719403" y="620688"/>
            <a:ext cx="10363200" cy="927100"/>
          </a:xfrm>
        </p:spPr>
        <p:txBody>
          <a:bodyPr/>
          <a:lstStyle/>
          <a:p>
            <a:r>
              <a:rPr lang="sv-SE" dirty="0"/>
              <a:t>Persons with </a:t>
            </a:r>
            <a:r>
              <a:rPr lang="sv-SE" sz="3200" dirty="0"/>
              <a:t> </a:t>
            </a:r>
            <a:endParaRPr lang="en-GB" sz="3200" dirty="0"/>
          </a:p>
        </p:txBody>
      </p:sp>
      <p:sp>
        <p:nvSpPr>
          <p:cNvPr id="15363" name="Rectangle 1027"/>
          <p:cNvSpPr>
            <a:spLocks noGrp="1" noChangeArrowheads="1"/>
          </p:cNvSpPr>
          <p:nvPr>
            <p:ph idx="1"/>
          </p:nvPr>
        </p:nvSpPr>
        <p:spPr>
          <a:xfrm>
            <a:off x="719403" y="1772816"/>
            <a:ext cx="9312771" cy="4176464"/>
          </a:xfrm>
        </p:spPr>
        <p:txBody>
          <a:bodyPr/>
          <a:lstStyle/>
          <a:p>
            <a:r>
              <a:rPr lang="en-GB" sz="2400" dirty="0">
                <a:solidFill>
                  <a:srgbClr val="002060"/>
                </a:solidFill>
                <a:latin typeface="Arial" charset="0"/>
                <a:cs typeface="Arial" charset="0"/>
              </a:rPr>
              <a:t>Attention Deficit Hyperactivity Disorder, ADHD</a:t>
            </a:r>
            <a:r>
              <a:rPr lang="sv-SE" sz="2400" dirty="0">
                <a:solidFill>
                  <a:srgbClr val="002060"/>
                </a:solidFill>
                <a:latin typeface="Arial" charset="0"/>
                <a:cs typeface="Arial" charset="0"/>
              </a:rPr>
              <a:t> </a:t>
            </a:r>
            <a:r>
              <a:rPr lang="sv-SE" sz="2400" dirty="0" err="1">
                <a:solidFill>
                  <a:srgbClr val="002060"/>
                </a:solidFill>
                <a:latin typeface="Arial" charset="0"/>
                <a:cs typeface="Arial" charset="0"/>
              </a:rPr>
              <a:t>children</a:t>
            </a:r>
            <a:r>
              <a:rPr lang="sv-SE" sz="2400" dirty="0">
                <a:solidFill>
                  <a:srgbClr val="002060"/>
                </a:solidFill>
                <a:latin typeface="Arial" charset="0"/>
                <a:cs typeface="Arial" charset="0"/>
              </a:rPr>
              <a:t> </a:t>
            </a:r>
            <a:r>
              <a:rPr lang="en-GB" sz="1400" dirty="0">
                <a:solidFill>
                  <a:srgbClr val="002060"/>
                </a:solidFill>
                <a:latin typeface="Arial" charset="0"/>
                <a:cs typeface="Arial" charset="0"/>
              </a:rPr>
              <a:t>(Smith 2002; </a:t>
            </a:r>
            <a:r>
              <a:rPr lang="en-GB" sz="1400" dirty="0" err="1">
                <a:solidFill>
                  <a:srgbClr val="002060"/>
                </a:solidFill>
                <a:latin typeface="Arial" charset="0"/>
                <a:cs typeface="Arial" charset="0"/>
              </a:rPr>
              <a:t>Abilkoff</a:t>
            </a:r>
            <a:r>
              <a:rPr lang="en-GB" sz="1400" dirty="0">
                <a:solidFill>
                  <a:srgbClr val="002060"/>
                </a:solidFill>
                <a:latin typeface="Arial" charset="0"/>
                <a:cs typeface="Arial" charset="0"/>
              </a:rPr>
              <a:t> et al 2013</a:t>
            </a:r>
            <a:r>
              <a:rPr lang="sv-SE" sz="1400" dirty="0">
                <a:solidFill>
                  <a:srgbClr val="002060"/>
                </a:solidFill>
                <a:latin typeface="Arial" charset="0"/>
                <a:cs typeface="Arial" charset="0"/>
              </a:rPr>
              <a:t>) </a:t>
            </a:r>
            <a:r>
              <a:rPr lang="sv-SE" sz="2400" dirty="0">
                <a:solidFill>
                  <a:srgbClr val="002060"/>
                </a:solidFill>
                <a:latin typeface="Arial" charset="0"/>
                <a:cs typeface="Arial" charset="0"/>
              </a:rPr>
              <a:t>and </a:t>
            </a:r>
            <a:r>
              <a:rPr lang="sv-SE" sz="1400" dirty="0">
                <a:solidFill>
                  <a:srgbClr val="002060"/>
                </a:solidFill>
                <a:latin typeface="Arial" charset="0"/>
                <a:cs typeface="Arial" charset="0"/>
              </a:rPr>
              <a:t> </a:t>
            </a:r>
            <a:r>
              <a:rPr lang="sv-SE" sz="2400" dirty="0" err="1">
                <a:solidFill>
                  <a:srgbClr val="002060"/>
                </a:solidFill>
                <a:latin typeface="Arial" charset="0"/>
                <a:cs typeface="Arial" charset="0"/>
              </a:rPr>
              <a:t>adults</a:t>
            </a:r>
            <a:r>
              <a:rPr lang="sv-SE" sz="1400" dirty="0">
                <a:solidFill>
                  <a:srgbClr val="002060"/>
                </a:solidFill>
                <a:latin typeface="Arial" charset="0"/>
                <a:cs typeface="Arial" charset="0"/>
              </a:rPr>
              <a:t> (</a:t>
            </a:r>
            <a:r>
              <a:rPr lang="en-GB" sz="1400" dirty="0">
                <a:solidFill>
                  <a:srgbClr val="002060"/>
                </a:solidFill>
                <a:latin typeface="Arial" charset="0"/>
                <a:cs typeface="Arial" charset="0"/>
              </a:rPr>
              <a:t>Barkley, Murphy, &amp; Bush, 2001; </a:t>
            </a:r>
            <a:r>
              <a:rPr lang="en-GB" sz="1400" dirty="0" err="1">
                <a:cs typeface="Times New Roman" pitchFamily="18" charset="0"/>
              </a:rPr>
              <a:t>Asherson</a:t>
            </a:r>
            <a:r>
              <a:rPr lang="en-GB" sz="1400" dirty="0">
                <a:cs typeface="Times New Roman" pitchFamily="18" charset="0"/>
              </a:rPr>
              <a:t>, </a:t>
            </a:r>
            <a:r>
              <a:rPr lang="en-GB" sz="1400" dirty="0" err="1">
                <a:cs typeface="Times New Roman" pitchFamily="18" charset="0"/>
              </a:rPr>
              <a:t>Akehurst</a:t>
            </a:r>
            <a:r>
              <a:rPr lang="en-GB" sz="1400" dirty="0">
                <a:cs typeface="Times New Roman" pitchFamily="18" charset="0"/>
              </a:rPr>
              <a:t> et al. 2012; Adler and Chua 2002; </a:t>
            </a:r>
            <a:r>
              <a:rPr lang="en-GB" sz="1400" dirty="0" err="1">
                <a:cs typeface="Times New Roman" pitchFamily="18" charset="0"/>
              </a:rPr>
              <a:t>Carelli</a:t>
            </a:r>
            <a:r>
              <a:rPr lang="en-GB" sz="1400" dirty="0">
                <a:cs typeface="Times New Roman" pitchFamily="18" charset="0"/>
              </a:rPr>
              <a:t> and </a:t>
            </a:r>
            <a:r>
              <a:rPr lang="en-GB" sz="1400" dirty="0" err="1">
                <a:cs typeface="Times New Roman" pitchFamily="18" charset="0"/>
              </a:rPr>
              <a:t>Wiberg</a:t>
            </a:r>
            <a:r>
              <a:rPr lang="en-GB" sz="1400" dirty="0">
                <a:cs typeface="Times New Roman" pitchFamily="18" charset="0"/>
              </a:rPr>
              <a:t> 2012; </a:t>
            </a:r>
            <a:r>
              <a:rPr lang="sv-SE" sz="1400" dirty="0">
                <a:cs typeface="Times New Roman" pitchFamily="18" charset="0"/>
              </a:rPr>
              <a:t>Valko, Schneider et al. 2010;</a:t>
            </a:r>
            <a:r>
              <a:rPr lang="en-GB" sz="1400" dirty="0">
                <a:cs typeface="Times New Roman" pitchFamily="18" charset="0"/>
              </a:rPr>
              <a:t> Young and </a:t>
            </a:r>
            <a:r>
              <a:rPr lang="en-GB" sz="1400" dirty="0" err="1">
                <a:cs typeface="Times New Roman" pitchFamily="18" charset="0"/>
              </a:rPr>
              <a:t>Bramham</a:t>
            </a:r>
            <a:r>
              <a:rPr lang="en-GB" sz="1400" dirty="0">
                <a:cs typeface="Times New Roman" pitchFamily="18" charset="0"/>
              </a:rPr>
              <a:t> 2000)</a:t>
            </a:r>
            <a:endParaRPr lang="sv-SE" sz="1400" dirty="0">
              <a:solidFill>
                <a:srgbClr val="002060"/>
              </a:solidFill>
              <a:latin typeface="Arial" charset="0"/>
              <a:cs typeface="Arial" charset="0"/>
            </a:endParaRPr>
          </a:p>
          <a:p>
            <a:r>
              <a:rPr lang="en-GB" sz="2400" dirty="0" err="1">
                <a:solidFill>
                  <a:srgbClr val="002060"/>
                </a:solidFill>
                <a:latin typeface="Arial" charset="0"/>
                <a:cs typeface="Arial" charset="0"/>
              </a:rPr>
              <a:t>Asperger</a:t>
            </a:r>
            <a:r>
              <a:rPr lang="en-GB" sz="2400" dirty="0">
                <a:solidFill>
                  <a:srgbClr val="002060"/>
                </a:solidFill>
                <a:latin typeface="Arial" charset="0"/>
                <a:cs typeface="Arial" charset="0"/>
              </a:rPr>
              <a:t> Syndrome or high functioning Autism </a:t>
            </a:r>
            <a:r>
              <a:rPr lang="sv-SE" sz="1400" dirty="0">
                <a:solidFill>
                  <a:srgbClr val="002060"/>
                </a:solidFill>
                <a:latin typeface="Arial" charset="0"/>
                <a:cs typeface="Arial" charset="0"/>
              </a:rPr>
              <a:t>(</a:t>
            </a:r>
            <a:r>
              <a:rPr lang="en-GB" sz="1400" dirty="0" err="1">
                <a:solidFill>
                  <a:srgbClr val="002060"/>
                </a:solidFill>
                <a:latin typeface="Arial" charset="0"/>
                <a:cs typeface="Arial" charset="0"/>
              </a:rPr>
              <a:t>Szelag</a:t>
            </a:r>
            <a:r>
              <a:rPr lang="en-GB" sz="1400" dirty="0">
                <a:solidFill>
                  <a:srgbClr val="002060"/>
                </a:solidFill>
                <a:latin typeface="Arial" charset="0"/>
                <a:cs typeface="Arial" charset="0"/>
              </a:rPr>
              <a:t>, </a:t>
            </a:r>
            <a:r>
              <a:rPr lang="en-GB" sz="1400" dirty="0" err="1">
                <a:solidFill>
                  <a:srgbClr val="002060"/>
                </a:solidFill>
                <a:latin typeface="Arial" charset="0"/>
                <a:cs typeface="Arial" charset="0"/>
              </a:rPr>
              <a:t>Kowalska</a:t>
            </a:r>
            <a:r>
              <a:rPr lang="en-GB" sz="1400" dirty="0">
                <a:solidFill>
                  <a:srgbClr val="002060"/>
                </a:solidFill>
                <a:latin typeface="Arial" charset="0"/>
                <a:cs typeface="Arial" charset="0"/>
              </a:rPr>
              <a:t>, </a:t>
            </a:r>
            <a:r>
              <a:rPr lang="en-GB" sz="1400" dirty="0" err="1">
                <a:solidFill>
                  <a:srgbClr val="002060"/>
                </a:solidFill>
                <a:latin typeface="Arial" charset="0"/>
                <a:cs typeface="Arial" charset="0"/>
              </a:rPr>
              <a:t>Galkowski</a:t>
            </a:r>
            <a:r>
              <a:rPr lang="en-GB" sz="1400" dirty="0">
                <a:solidFill>
                  <a:srgbClr val="002060"/>
                </a:solidFill>
                <a:latin typeface="Arial" charset="0"/>
                <a:cs typeface="Arial" charset="0"/>
              </a:rPr>
              <a:t>, &amp; </a:t>
            </a:r>
            <a:r>
              <a:rPr lang="en-GB" sz="1400" dirty="0" err="1">
                <a:solidFill>
                  <a:srgbClr val="002060"/>
                </a:solidFill>
                <a:latin typeface="Arial" charset="0"/>
                <a:cs typeface="Arial" charset="0"/>
              </a:rPr>
              <a:t>Poppel</a:t>
            </a:r>
            <a:r>
              <a:rPr lang="en-GB" sz="1400" dirty="0">
                <a:solidFill>
                  <a:srgbClr val="002060"/>
                </a:solidFill>
                <a:latin typeface="Arial" charset="0"/>
                <a:cs typeface="Arial" charset="0"/>
              </a:rPr>
              <a:t>, 2004; </a:t>
            </a:r>
            <a:r>
              <a:rPr lang="en-GB" sz="1800" dirty="0" err="1">
                <a:cs typeface="Times New Roman" pitchFamily="18" charset="0"/>
              </a:rPr>
              <a:t>Claessens</a:t>
            </a:r>
            <a:r>
              <a:rPr lang="en-GB" sz="1800" dirty="0">
                <a:cs typeface="Times New Roman" pitchFamily="18" charset="0"/>
              </a:rPr>
              <a:t>, van </a:t>
            </a:r>
            <a:r>
              <a:rPr lang="en-GB" sz="1800" dirty="0" err="1">
                <a:cs typeface="Times New Roman" pitchFamily="18" charset="0"/>
              </a:rPr>
              <a:t>Eerde</a:t>
            </a:r>
            <a:r>
              <a:rPr lang="en-GB" sz="1800" dirty="0">
                <a:cs typeface="Times New Roman" pitchFamily="18" charset="0"/>
              </a:rPr>
              <a:t> et al. 2007; </a:t>
            </a:r>
            <a:r>
              <a:rPr lang="en-GB" sz="1800" dirty="0" err="1">
                <a:cs typeface="Times New Roman" pitchFamily="18" charset="0"/>
              </a:rPr>
              <a:t>Bramham</a:t>
            </a:r>
            <a:r>
              <a:rPr lang="en-GB" sz="1800" dirty="0">
                <a:cs typeface="Times New Roman" pitchFamily="18" charset="0"/>
              </a:rPr>
              <a:t>, </a:t>
            </a:r>
            <a:r>
              <a:rPr lang="en-GB" sz="1800" dirty="0" err="1">
                <a:cs typeface="Times New Roman" pitchFamily="18" charset="0"/>
              </a:rPr>
              <a:t>Ambery</a:t>
            </a:r>
            <a:r>
              <a:rPr lang="en-GB" sz="1800" dirty="0">
                <a:cs typeface="Times New Roman" pitchFamily="18" charset="0"/>
              </a:rPr>
              <a:t> et al. 2009) </a:t>
            </a:r>
            <a:endParaRPr lang="en-GB" sz="1800" dirty="0">
              <a:solidFill>
                <a:srgbClr val="002060"/>
              </a:solidFill>
              <a:latin typeface="Arial" charset="0"/>
              <a:cs typeface="Arial" charset="0"/>
            </a:endParaRPr>
          </a:p>
          <a:p>
            <a:r>
              <a:rPr lang="en-GB" sz="2400" dirty="0">
                <a:solidFill>
                  <a:srgbClr val="002060"/>
                </a:solidFill>
                <a:latin typeface="Arial" charset="0"/>
                <a:cs typeface="Arial" charset="0"/>
              </a:rPr>
              <a:t>Intellectual Disability </a:t>
            </a:r>
            <a:r>
              <a:rPr lang="sv-SE" sz="1400" dirty="0">
                <a:solidFill>
                  <a:srgbClr val="002060"/>
                </a:solidFill>
                <a:latin typeface="Arial" charset="0"/>
                <a:cs typeface="Arial" charset="0"/>
              </a:rPr>
              <a:t>(Arvidsson 2006;  Davies 2002;</a:t>
            </a:r>
            <a:r>
              <a:rPr lang="en-GB" sz="1400" dirty="0">
                <a:solidFill>
                  <a:srgbClr val="002060"/>
                </a:solidFill>
                <a:latin typeface="Arial" charset="0"/>
                <a:cs typeface="Arial" charset="0"/>
              </a:rPr>
              <a:t>Owen 2006</a:t>
            </a:r>
            <a:r>
              <a:rPr lang="sv-SE" sz="1400" dirty="0">
                <a:solidFill>
                  <a:srgbClr val="002060"/>
                </a:solidFill>
                <a:latin typeface="Arial" charset="0"/>
                <a:cs typeface="Arial" charset="0"/>
              </a:rPr>
              <a:t>; Janeslätt et al 2010)</a:t>
            </a:r>
          </a:p>
          <a:p>
            <a:r>
              <a:rPr lang="sv-SE" sz="2400" dirty="0" err="1">
                <a:solidFill>
                  <a:srgbClr val="002060"/>
                </a:solidFill>
                <a:latin typeface="Arial" charset="0"/>
                <a:cs typeface="Arial" charset="0"/>
              </a:rPr>
              <a:t>Physical</a:t>
            </a:r>
            <a:r>
              <a:rPr lang="sv-SE" sz="2400" dirty="0">
                <a:solidFill>
                  <a:srgbClr val="002060"/>
                </a:solidFill>
                <a:latin typeface="Arial" charset="0"/>
                <a:cs typeface="Arial" charset="0"/>
              </a:rPr>
              <a:t> </a:t>
            </a:r>
            <a:r>
              <a:rPr lang="sv-SE" sz="2400" dirty="0" err="1">
                <a:solidFill>
                  <a:srgbClr val="002060"/>
                </a:solidFill>
                <a:latin typeface="Arial" charset="0"/>
                <a:cs typeface="Arial" charset="0"/>
              </a:rPr>
              <a:t>disability</a:t>
            </a:r>
            <a:r>
              <a:rPr lang="sv-SE" sz="2400" dirty="0">
                <a:solidFill>
                  <a:srgbClr val="002060"/>
                </a:solidFill>
                <a:latin typeface="Arial" charset="0"/>
                <a:cs typeface="Arial" charset="0"/>
              </a:rPr>
              <a:t>; CP, MMC </a:t>
            </a:r>
            <a:r>
              <a:rPr lang="sv-SE" sz="1400" dirty="0">
                <a:solidFill>
                  <a:srgbClr val="002060"/>
                </a:solidFill>
                <a:latin typeface="Arial" charset="0"/>
                <a:cs typeface="Arial" charset="0"/>
              </a:rPr>
              <a:t>(</a:t>
            </a:r>
            <a:r>
              <a:rPr lang="sv-SE" sz="1400" dirty="0" err="1">
                <a:solidFill>
                  <a:srgbClr val="002060"/>
                </a:solidFill>
                <a:latin typeface="Arial" charset="0"/>
                <a:cs typeface="Arial" charset="0"/>
              </a:rPr>
              <a:t>Donlau</a:t>
            </a:r>
            <a:r>
              <a:rPr lang="sv-SE" sz="1400" dirty="0">
                <a:solidFill>
                  <a:srgbClr val="002060"/>
                </a:solidFill>
                <a:latin typeface="Arial" charset="0"/>
                <a:cs typeface="Arial" charset="0"/>
              </a:rPr>
              <a:t> et al; 2008, 2009, 2010)</a:t>
            </a:r>
          </a:p>
          <a:p>
            <a:r>
              <a:rPr lang="sv-SE" sz="2400" dirty="0" err="1">
                <a:solidFill>
                  <a:srgbClr val="002060"/>
                </a:solidFill>
                <a:latin typeface="Arial" charset="0"/>
                <a:cs typeface="Arial" charset="0"/>
              </a:rPr>
              <a:t>Psychiatric</a:t>
            </a:r>
            <a:r>
              <a:rPr lang="sv-SE" sz="2400" dirty="0">
                <a:solidFill>
                  <a:srgbClr val="002060"/>
                </a:solidFill>
                <a:latin typeface="Arial" charset="0"/>
                <a:cs typeface="Arial" charset="0"/>
              </a:rPr>
              <a:t> </a:t>
            </a:r>
            <a:r>
              <a:rPr lang="sv-SE" sz="2400" dirty="0" err="1">
                <a:solidFill>
                  <a:srgbClr val="002060"/>
                </a:solidFill>
                <a:latin typeface="Arial" charset="0"/>
                <a:cs typeface="Arial" charset="0"/>
              </a:rPr>
              <a:t>illness</a:t>
            </a:r>
            <a:r>
              <a:rPr lang="sv-SE" sz="2400" dirty="0">
                <a:solidFill>
                  <a:srgbClr val="002060"/>
                </a:solidFill>
                <a:latin typeface="Arial" charset="0"/>
                <a:cs typeface="Arial" charset="0"/>
              </a:rPr>
              <a:t> </a:t>
            </a:r>
            <a:r>
              <a:rPr lang="sv-SE" sz="1400" dirty="0">
                <a:solidFill>
                  <a:srgbClr val="002060"/>
                </a:solidFill>
                <a:latin typeface="Arial" charset="0"/>
                <a:cs typeface="Arial" charset="0"/>
              </a:rPr>
              <a:t>(</a:t>
            </a:r>
            <a:r>
              <a:rPr lang="sv-SE" sz="1400" dirty="0" err="1">
                <a:solidFill>
                  <a:srgbClr val="002060"/>
                </a:solidFill>
                <a:latin typeface="Arial" charset="0"/>
                <a:cs typeface="Arial" charset="0"/>
              </a:rPr>
              <a:t>Melges</a:t>
            </a:r>
            <a:r>
              <a:rPr lang="sv-SE" sz="1400" dirty="0">
                <a:solidFill>
                  <a:srgbClr val="002060"/>
                </a:solidFill>
                <a:latin typeface="Arial" charset="0"/>
                <a:cs typeface="Arial" charset="0"/>
              </a:rPr>
              <a:t>  in Block 1990; </a:t>
            </a:r>
            <a:r>
              <a:rPr lang="en-GB" sz="1400" dirty="0" err="1">
                <a:solidFill>
                  <a:srgbClr val="002060"/>
                </a:solidFill>
                <a:latin typeface="Arial" charset="0"/>
                <a:cs typeface="Arial" charset="0"/>
              </a:rPr>
              <a:t>Janeslätt</a:t>
            </a:r>
            <a:r>
              <a:rPr lang="en-GB" sz="1400" dirty="0">
                <a:solidFill>
                  <a:srgbClr val="002060"/>
                </a:solidFill>
                <a:latin typeface="Arial" charset="0"/>
                <a:cs typeface="Arial" charset="0"/>
              </a:rPr>
              <a:t> </a:t>
            </a:r>
            <a:r>
              <a:rPr lang="en-GB" sz="1400" dirty="0" err="1">
                <a:solidFill>
                  <a:srgbClr val="002060"/>
                </a:solidFill>
                <a:latin typeface="Arial" charset="0"/>
                <a:cs typeface="Arial" charset="0"/>
              </a:rPr>
              <a:t>Lindstedt</a:t>
            </a:r>
            <a:r>
              <a:rPr lang="en-GB" sz="1400" dirty="0">
                <a:solidFill>
                  <a:srgbClr val="002060"/>
                </a:solidFill>
                <a:latin typeface="Arial" charset="0"/>
                <a:cs typeface="Arial" charset="0"/>
              </a:rPr>
              <a:t>, </a:t>
            </a:r>
            <a:r>
              <a:rPr lang="en-GB" sz="1400" dirty="0" err="1">
                <a:solidFill>
                  <a:srgbClr val="002060"/>
                </a:solidFill>
                <a:latin typeface="Arial" charset="0"/>
                <a:cs typeface="Arial" charset="0"/>
              </a:rPr>
              <a:t>Adolfsson</a:t>
            </a:r>
            <a:r>
              <a:rPr lang="en-GB" sz="1400" dirty="0">
                <a:solidFill>
                  <a:srgbClr val="002060"/>
                </a:solidFill>
                <a:latin typeface="Arial" charset="0"/>
                <a:cs typeface="Arial" charset="0"/>
              </a:rPr>
              <a:t>, 2014) </a:t>
            </a:r>
            <a:r>
              <a:rPr lang="sv-SE" sz="1400" dirty="0">
                <a:solidFill>
                  <a:srgbClr val="002060"/>
                </a:solidFill>
                <a:latin typeface="Arial" charset="0"/>
                <a:cs typeface="Arial" charset="0"/>
              </a:rPr>
              <a:t>)</a:t>
            </a:r>
          </a:p>
          <a:p>
            <a:r>
              <a:rPr lang="sv-SE" sz="2400" dirty="0" err="1">
                <a:solidFill>
                  <a:srgbClr val="002060"/>
                </a:solidFill>
                <a:latin typeface="Arial" charset="0"/>
                <a:cs typeface="Arial" charset="0"/>
              </a:rPr>
              <a:t>Older</a:t>
            </a:r>
            <a:r>
              <a:rPr lang="sv-SE" sz="2400" dirty="0">
                <a:solidFill>
                  <a:srgbClr val="002060"/>
                </a:solidFill>
                <a:latin typeface="Arial" charset="0"/>
                <a:cs typeface="Arial" charset="0"/>
              </a:rPr>
              <a:t> students </a:t>
            </a:r>
            <a:r>
              <a:rPr lang="sv-SE" sz="2400" dirty="0" err="1">
                <a:solidFill>
                  <a:srgbClr val="002060"/>
                </a:solidFill>
                <a:latin typeface="Arial" charset="0"/>
                <a:cs typeface="Arial" charset="0"/>
              </a:rPr>
              <a:t>learning</a:t>
            </a:r>
            <a:r>
              <a:rPr lang="sv-SE" sz="2400" dirty="0">
                <a:solidFill>
                  <a:srgbClr val="002060"/>
                </a:solidFill>
                <a:latin typeface="Arial" charset="0"/>
                <a:cs typeface="Arial" charset="0"/>
              </a:rPr>
              <a:t> </a:t>
            </a:r>
            <a:r>
              <a:rPr lang="sv-SE" sz="2400" dirty="0" err="1">
                <a:solidFill>
                  <a:srgbClr val="002060"/>
                </a:solidFill>
                <a:latin typeface="Arial" charset="0"/>
                <a:cs typeface="Arial" charset="0"/>
              </a:rPr>
              <a:t>disabilities</a:t>
            </a:r>
            <a:r>
              <a:rPr lang="sv-SE" sz="1400" dirty="0">
                <a:solidFill>
                  <a:srgbClr val="002060"/>
                </a:solidFill>
                <a:latin typeface="Arial" charset="0"/>
                <a:cs typeface="Arial" charset="0"/>
              </a:rPr>
              <a:t> (</a:t>
            </a:r>
            <a:r>
              <a:rPr lang="sv-SE" sz="1400" dirty="0" err="1">
                <a:solidFill>
                  <a:srgbClr val="002060"/>
                </a:solidFill>
                <a:latin typeface="Arial" charset="0"/>
                <a:cs typeface="Arial" charset="0"/>
              </a:rPr>
              <a:t>Manganello</a:t>
            </a:r>
            <a:r>
              <a:rPr lang="sv-SE" sz="1400" dirty="0">
                <a:solidFill>
                  <a:srgbClr val="002060"/>
                </a:solidFill>
                <a:latin typeface="Arial" charset="0"/>
                <a:cs typeface="Arial" charset="0"/>
              </a:rPr>
              <a:t> 1994)</a:t>
            </a:r>
            <a:endParaRPr lang="en-GB" sz="1400" dirty="0">
              <a:solidFill>
                <a:srgbClr val="002060"/>
              </a:solidFill>
              <a:latin typeface="Arial" charset="0"/>
              <a:cs typeface="Arial" charset="0"/>
            </a:endParaRPr>
          </a:p>
          <a:p>
            <a:pPr>
              <a:buFont typeface="Wingdings" pitchFamily="2" charset="2"/>
              <a:buNone/>
            </a:pPr>
            <a:r>
              <a:rPr lang="en-GB" sz="2400" dirty="0">
                <a:solidFill>
                  <a:srgbClr val="002060"/>
                </a:solidFill>
                <a:latin typeface="Arial" charset="0"/>
                <a:cs typeface="Arial" charset="0"/>
              </a:rPr>
              <a:t>often demonstrate problems in time perception, </a:t>
            </a:r>
            <a:endParaRPr lang="sv-SE" sz="2400" dirty="0">
              <a:solidFill>
                <a:srgbClr val="002060"/>
              </a:solidFill>
              <a:latin typeface="Arial" charset="0"/>
              <a:cs typeface="Arial" charset="0"/>
            </a:endParaRPr>
          </a:p>
          <a:p>
            <a:pPr>
              <a:buFont typeface="Wingdings" pitchFamily="2" charset="2"/>
              <a:buNone/>
            </a:pPr>
            <a:r>
              <a:rPr lang="en-GB" sz="2400" dirty="0">
                <a:solidFill>
                  <a:srgbClr val="002060"/>
                </a:solidFill>
                <a:latin typeface="Arial" charset="0"/>
                <a:cs typeface="Arial" charset="0"/>
              </a:rPr>
              <a:t>time orientation and time management</a:t>
            </a:r>
            <a:r>
              <a:rPr lang="sv-SE" sz="2400" dirty="0">
                <a:solidFill>
                  <a:srgbClr val="002060"/>
                </a:solidFill>
                <a:latin typeface="Arial" charset="0"/>
                <a:cs typeface="Arial" charset="0"/>
              </a:rPr>
              <a:t>, </a:t>
            </a:r>
            <a:r>
              <a:rPr lang="sv-SE" sz="2400" dirty="0" err="1">
                <a:solidFill>
                  <a:srgbClr val="002060"/>
                </a:solidFill>
                <a:latin typeface="Arial" charset="0"/>
                <a:cs typeface="Arial" charset="0"/>
              </a:rPr>
              <a:t>thus</a:t>
            </a:r>
            <a:r>
              <a:rPr lang="sv-SE" sz="2400" dirty="0">
                <a:solidFill>
                  <a:srgbClr val="002060"/>
                </a:solidFill>
                <a:latin typeface="Arial" charset="0"/>
                <a:cs typeface="Arial" charset="0"/>
              </a:rPr>
              <a:t> in </a:t>
            </a:r>
            <a:r>
              <a:rPr lang="sv-SE" sz="2400" dirty="0" err="1">
                <a:solidFill>
                  <a:srgbClr val="002060"/>
                </a:solidFill>
                <a:latin typeface="Arial" charset="0"/>
                <a:cs typeface="Arial" charset="0"/>
              </a:rPr>
              <a:t>Dailý</a:t>
            </a:r>
            <a:r>
              <a:rPr lang="sv-SE" sz="2400" dirty="0">
                <a:solidFill>
                  <a:srgbClr val="002060"/>
                </a:solidFill>
                <a:latin typeface="Arial" charset="0"/>
                <a:cs typeface="Arial" charset="0"/>
              </a:rPr>
              <a:t> time </a:t>
            </a:r>
            <a:r>
              <a:rPr lang="sv-SE" sz="2400" dirty="0" err="1">
                <a:solidFill>
                  <a:srgbClr val="002060"/>
                </a:solidFill>
                <a:latin typeface="Arial" charset="0"/>
                <a:cs typeface="Arial" charset="0"/>
              </a:rPr>
              <a:t>managenent</a:t>
            </a:r>
            <a:endParaRPr lang="sv-SE" sz="2400" dirty="0">
              <a:solidFill>
                <a:srgbClr val="002060"/>
              </a:solidFill>
              <a:latin typeface="Arial" charset="0"/>
              <a:cs typeface="Arial" charset="0"/>
            </a:endParaRPr>
          </a:p>
          <a:p>
            <a:pPr>
              <a:buFont typeface="Wingdings" pitchFamily="2" charset="2"/>
              <a:buNone/>
            </a:pPr>
            <a:endParaRPr lang="sv-SE" sz="2400" dirty="0">
              <a:solidFill>
                <a:srgbClr val="002060"/>
              </a:solidFill>
              <a:latin typeface="Arial" charset="0"/>
              <a:cs typeface="Arial" charset="0"/>
            </a:endParaRPr>
          </a:p>
          <a:p>
            <a:pPr>
              <a:buFont typeface="Wingdings" pitchFamily="2" charset="2"/>
              <a:buNone/>
            </a:pPr>
            <a:endParaRPr lang="en-GB" sz="2800" dirty="0">
              <a:solidFill>
                <a:schemeClr val="accent1"/>
              </a:solidFill>
              <a:cs typeface="Times New Roman" pitchFamily="18" charset="0"/>
            </a:endParaRPr>
          </a:p>
        </p:txBody>
      </p:sp>
      <p:sp>
        <p:nvSpPr>
          <p:cNvPr id="15364" name="Platshållare för datum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fld id="{1D436F3A-7844-45CD-A918-0C98FA22429F}" type="datetime4">
              <a:rPr lang="en-GB" smtClean="0"/>
              <a:pPr/>
              <a:t>23 July 2024</a:t>
            </a:fld>
            <a:endParaRPr lang="en-GB" dirty="0"/>
          </a:p>
        </p:txBody>
      </p:sp>
      <p:sp>
        <p:nvSpPr>
          <p:cNvPr id="15365" name="Platshållare för sidfot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GB" dirty="0" err="1"/>
              <a:t>Gunnel</a:t>
            </a:r>
            <a:r>
              <a:rPr lang="en-GB" dirty="0"/>
              <a:t> </a:t>
            </a:r>
            <a:r>
              <a:rPr lang="en-GB" dirty="0" err="1"/>
              <a:t>Janeslätt</a:t>
            </a:r>
            <a:endParaRPr lang="en-GB" dirty="0"/>
          </a:p>
        </p:txBody>
      </p:sp>
      <p:sp>
        <p:nvSpPr>
          <p:cNvPr id="15366" name="Platshållare för bildnumm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0F0B2059-0613-4308-A780-685E9EBEC5FA}" type="slidenum">
              <a:rPr lang="en-GB" smtClean="0"/>
              <a:pPr/>
              <a:t>4</a:t>
            </a:fld>
            <a:endParaRPr lang="en-GB" dirty="0"/>
          </a:p>
        </p:txBody>
      </p:sp>
      <p:pic>
        <p:nvPicPr>
          <p:cNvPr id="8" name="Picture 2" descr="F:\SnabbKlocka.bm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584702" y="357460"/>
            <a:ext cx="1296987" cy="1296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320675"/>
            <a:ext cx="9652000" cy="1143000"/>
          </a:xfrm>
        </p:spPr>
        <p:txBody>
          <a:bodyPr/>
          <a:lstStyle/>
          <a:p>
            <a:r>
              <a:rPr lang="en-GB" sz="3200" dirty="0">
                <a:latin typeface="Arial" charset="0"/>
                <a:cs typeface="Arial" charset="0"/>
              </a:rPr>
              <a:t>ICF-CY</a:t>
            </a:r>
            <a:r>
              <a:rPr lang="sv-SE" sz="3200" dirty="0">
                <a:latin typeface="Arial" charset="0"/>
                <a:cs typeface="Arial" charset="0"/>
              </a:rPr>
              <a:t> Definitions of </a:t>
            </a:r>
            <a:r>
              <a:rPr lang="sv-SE" sz="3200" dirty="0" err="1">
                <a:latin typeface="Arial" charset="0"/>
                <a:cs typeface="Arial" charset="0"/>
              </a:rPr>
              <a:t>concepts</a:t>
            </a:r>
            <a:r>
              <a:rPr lang="sv-SE" sz="3200" dirty="0">
                <a:latin typeface="Arial" charset="0"/>
                <a:cs typeface="Arial" charset="0"/>
              </a:rPr>
              <a:t> of time (WHO 2010)</a:t>
            </a:r>
            <a:endParaRPr lang="en-GB" sz="3200" dirty="0">
              <a:latin typeface="Arial" charset="0"/>
              <a:cs typeface="Arial" charset="0"/>
            </a:endParaRPr>
          </a:p>
        </p:txBody>
      </p:sp>
      <p:sp>
        <p:nvSpPr>
          <p:cNvPr id="109571" name="Rectangle 3"/>
          <p:cNvSpPr>
            <a:spLocks noGrp="1" noChangeArrowheads="1"/>
          </p:cNvSpPr>
          <p:nvPr>
            <p:ph idx="1"/>
          </p:nvPr>
        </p:nvSpPr>
        <p:spPr>
          <a:xfrm>
            <a:off x="719667" y="1828800"/>
            <a:ext cx="10363200" cy="4406900"/>
          </a:xfrm>
        </p:spPr>
        <p:txBody>
          <a:bodyPr/>
          <a:lstStyle/>
          <a:p>
            <a:pPr marL="273050" indent="-273050">
              <a:buFont typeface="Wingdings 2" pitchFamily="18" charset="2"/>
              <a:buChar char=""/>
            </a:pPr>
            <a:r>
              <a:rPr lang="en-GB" sz="2400" dirty="0">
                <a:solidFill>
                  <a:srgbClr val="002060"/>
                </a:solidFill>
                <a:latin typeface="Arial" charset="0"/>
                <a:cs typeface="Arial" charset="0"/>
              </a:rPr>
              <a:t>Time perception</a:t>
            </a:r>
            <a:r>
              <a:rPr lang="sv-SE" sz="2400" dirty="0">
                <a:solidFill>
                  <a:srgbClr val="002060"/>
                </a:solidFill>
                <a:latin typeface="Arial" charset="0"/>
                <a:cs typeface="Arial" charset="0"/>
              </a:rPr>
              <a:t> is</a:t>
            </a:r>
            <a:r>
              <a:rPr lang="en-GB" sz="2400" dirty="0">
                <a:solidFill>
                  <a:srgbClr val="002060"/>
                </a:solidFill>
                <a:latin typeface="Arial" charset="0"/>
                <a:cs typeface="Arial" charset="0"/>
              </a:rPr>
              <a:t> the </a:t>
            </a:r>
            <a:r>
              <a:rPr lang="en-GB" sz="2400" i="1" dirty="0">
                <a:solidFill>
                  <a:srgbClr val="002060"/>
                </a:solidFill>
                <a:latin typeface="Arial" charset="0"/>
                <a:cs typeface="Arial" charset="0"/>
              </a:rPr>
              <a:t>experience of time</a:t>
            </a:r>
            <a:r>
              <a:rPr lang="en-GB" sz="2400" dirty="0">
                <a:solidFill>
                  <a:srgbClr val="002060"/>
                </a:solidFill>
                <a:latin typeface="Arial" charset="0"/>
                <a:cs typeface="Arial" charset="0"/>
              </a:rPr>
              <a:t>; specifically the mental functions related to the subjective experiences of the length and passage of time </a:t>
            </a:r>
            <a:r>
              <a:rPr lang="en-US" sz="2400" dirty="0">
                <a:solidFill>
                  <a:srgbClr val="002060"/>
                </a:solidFill>
                <a:latin typeface="Arial" charset="0"/>
                <a:cs typeface="Arial" charset="0"/>
              </a:rPr>
              <a:t>[b1802] </a:t>
            </a:r>
            <a:r>
              <a:rPr lang="en-GB" sz="2400" dirty="0">
                <a:solidFill>
                  <a:srgbClr val="002060"/>
                </a:solidFill>
                <a:latin typeface="Arial" charset="0"/>
                <a:cs typeface="Arial" charset="0"/>
              </a:rPr>
              <a:t>(WHO, 2010)</a:t>
            </a:r>
            <a:endParaRPr lang="sv-SE" sz="2400" dirty="0">
              <a:solidFill>
                <a:srgbClr val="002060"/>
              </a:solidFill>
              <a:latin typeface="Arial" charset="0"/>
              <a:cs typeface="Arial" charset="0"/>
            </a:endParaRPr>
          </a:p>
          <a:p>
            <a:pPr marL="273050" indent="-273050">
              <a:buFont typeface="Wingdings 2" pitchFamily="18" charset="2"/>
              <a:buChar char=""/>
            </a:pPr>
            <a:r>
              <a:rPr lang="en-GB" sz="2400" dirty="0">
                <a:solidFill>
                  <a:srgbClr val="002060"/>
                </a:solidFill>
                <a:latin typeface="Arial" charset="0"/>
                <a:cs typeface="Arial" charset="0"/>
              </a:rPr>
              <a:t>Orientation in time is related to awareness of the day, date, month and year</a:t>
            </a:r>
            <a:r>
              <a:rPr lang="sv-SE" sz="2400" dirty="0">
                <a:solidFill>
                  <a:srgbClr val="002060"/>
                </a:solidFill>
                <a:latin typeface="Arial" charset="0"/>
                <a:cs typeface="Arial" charset="0"/>
              </a:rPr>
              <a:t> </a:t>
            </a:r>
            <a:r>
              <a:rPr lang="en-US" sz="2400" dirty="0">
                <a:solidFill>
                  <a:srgbClr val="002060"/>
                </a:solidFill>
                <a:latin typeface="Arial" charset="0"/>
                <a:cs typeface="Arial" charset="0"/>
              </a:rPr>
              <a:t>[b1140] </a:t>
            </a:r>
            <a:r>
              <a:rPr lang="en-GB" sz="2400" dirty="0">
                <a:solidFill>
                  <a:srgbClr val="002060"/>
                </a:solidFill>
                <a:latin typeface="Arial" charset="0"/>
                <a:cs typeface="Arial" charset="0"/>
              </a:rPr>
              <a:t>(WHO, 2010) a person’s awareness of and ability to understand physical time (</a:t>
            </a:r>
            <a:r>
              <a:rPr lang="en-GB" sz="2400" dirty="0" err="1">
                <a:solidFill>
                  <a:srgbClr val="002060"/>
                </a:solidFill>
                <a:latin typeface="Arial" charset="0"/>
                <a:cs typeface="Arial" charset="0"/>
              </a:rPr>
              <a:t>Eisler</a:t>
            </a:r>
            <a:r>
              <a:rPr lang="en-GB" sz="2400" dirty="0">
                <a:solidFill>
                  <a:srgbClr val="002060"/>
                </a:solidFill>
                <a:latin typeface="Arial" charset="0"/>
                <a:cs typeface="Arial" charset="0"/>
              </a:rPr>
              <a:t>, 2003; </a:t>
            </a:r>
            <a:r>
              <a:rPr lang="en-GB" sz="2400" dirty="0" err="1">
                <a:solidFill>
                  <a:srgbClr val="002060"/>
                </a:solidFill>
                <a:latin typeface="Arial" charset="0"/>
                <a:cs typeface="Arial" charset="0"/>
              </a:rPr>
              <a:t>Kylén</a:t>
            </a:r>
            <a:r>
              <a:rPr lang="en-GB" sz="2400" dirty="0">
                <a:solidFill>
                  <a:srgbClr val="002060"/>
                </a:solidFill>
                <a:latin typeface="Arial" charset="0"/>
                <a:cs typeface="Arial" charset="0"/>
              </a:rPr>
              <a:t>, 1984)</a:t>
            </a:r>
            <a:endParaRPr lang="sv-SE" sz="2400" dirty="0">
              <a:solidFill>
                <a:srgbClr val="002060"/>
              </a:solidFill>
              <a:latin typeface="Arial" charset="0"/>
              <a:cs typeface="Arial" charset="0"/>
            </a:endParaRPr>
          </a:p>
          <a:p>
            <a:pPr marL="273050" indent="-273050">
              <a:buFont typeface="Wingdings 2" pitchFamily="18" charset="2"/>
              <a:buChar char=""/>
            </a:pPr>
            <a:r>
              <a:rPr lang="en-GB" sz="2400" dirty="0">
                <a:solidFill>
                  <a:srgbClr val="002060"/>
                </a:solidFill>
                <a:latin typeface="Arial" charset="0"/>
                <a:cs typeface="Arial" charset="0"/>
              </a:rPr>
              <a:t>Time management</a:t>
            </a:r>
            <a:r>
              <a:rPr lang="sv-SE" sz="2400" dirty="0">
                <a:solidFill>
                  <a:srgbClr val="002060"/>
                </a:solidFill>
                <a:latin typeface="Arial" charset="0"/>
                <a:cs typeface="Arial" charset="0"/>
              </a:rPr>
              <a:t> is </a:t>
            </a:r>
            <a:r>
              <a:rPr lang="en-GB" sz="2400" dirty="0">
                <a:solidFill>
                  <a:srgbClr val="002060"/>
                </a:solidFill>
                <a:latin typeface="Arial" charset="0"/>
                <a:cs typeface="Arial" charset="0"/>
              </a:rPr>
              <a:t>the mental function of ordering events in chronological sequence and allocating amounts of time to events and activities </a:t>
            </a:r>
            <a:r>
              <a:rPr lang="sv-SE" sz="2400" dirty="0">
                <a:solidFill>
                  <a:srgbClr val="002060"/>
                </a:solidFill>
                <a:latin typeface="Arial" charset="0"/>
                <a:cs typeface="Arial" charset="0"/>
              </a:rPr>
              <a:t>[b1642]</a:t>
            </a:r>
            <a:r>
              <a:rPr lang="en-GB" sz="2400" dirty="0">
                <a:solidFill>
                  <a:srgbClr val="002060"/>
                </a:solidFill>
                <a:latin typeface="Arial" charset="0"/>
                <a:cs typeface="Arial" charset="0"/>
              </a:rPr>
              <a:t>(WHO, 2010)</a:t>
            </a:r>
            <a:endParaRPr lang="sv-SE" sz="2400" dirty="0">
              <a:solidFill>
                <a:srgbClr val="002060"/>
              </a:solidFill>
              <a:latin typeface="Arial" charset="0"/>
              <a:cs typeface="Arial" charset="0"/>
            </a:endParaRPr>
          </a:p>
          <a:p>
            <a:pPr marL="273050" indent="-273050">
              <a:buFont typeface="Wingdings 2" pitchFamily="18" charset="2"/>
              <a:buChar char=""/>
            </a:pPr>
            <a:endParaRPr lang="sv-SE" sz="2400" dirty="0">
              <a:solidFill>
                <a:srgbClr val="002060"/>
              </a:solidFill>
              <a:latin typeface="Arial" charset="0"/>
              <a:cs typeface="Arial" charset="0"/>
            </a:endParaRPr>
          </a:p>
          <a:p>
            <a:pPr marL="273050" indent="-273050">
              <a:buFont typeface="Wingdings 2" pitchFamily="18" charset="2"/>
              <a:buChar char=""/>
            </a:pPr>
            <a:endParaRPr lang="en-GB" dirty="0">
              <a:solidFill>
                <a:srgbClr val="0070C0"/>
              </a:solidFill>
              <a:latin typeface="Arial" charset="0"/>
              <a:cs typeface="Arial" charset="0"/>
            </a:endParaRPr>
          </a:p>
        </p:txBody>
      </p:sp>
      <p:sp>
        <p:nvSpPr>
          <p:cNvPr id="17412" name="Platshållare för datum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fld id="{F202574B-D96C-4429-95B7-A2BD144FEA10}" type="datetime4">
              <a:rPr lang="en-GB" smtClean="0"/>
              <a:pPr/>
              <a:t>23 July 2024</a:t>
            </a:fld>
            <a:endParaRPr lang="en-GB"/>
          </a:p>
        </p:txBody>
      </p:sp>
      <p:sp>
        <p:nvSpPr>
          <p:cNvPr id="17413" name="Platshållare för sidfot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GB"/>
              <a:t>Gunnel Janeslätt</a:t>
            </a:r>
          </a:p>
        </p:txBody>
      </p:sp>
      <p:sp>
        <p:nvSpPr>
          <p:cNvPr id="17414" name="Platshållare för bildnumm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E972CC68-C975-4882-96F2-BED58CCC1CBC}" type="slidenum">
              <a:rPr lang="en-GB" smtClean="0"/>
              <a:pPr/>
              <a:t>5</a:t>
            </a:fld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95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95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95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9571" grpId="0" build="p" autoUpdateAnimBg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Content Placeholder 2"/>
          <p:cNvSpPr>
            <a:spLocks noGrp="1"/>
          </p:cNvSpPr>
          <p:nvPr>
            <p:ph idx="1"/>
          </p:nvPr>
        </p:nvSpPr>
        <p:spPr>
          <a:xfrm>
            <a:off x="838200" y="1400622"/>
            <a:ext cx="10515600" cy="4703964"/>
          </a:xfrm>
        </p:spPr>
        <p:txBody>
          <a:bodyPr/>
          <a:lstStyle/>
          <a:p>
            <a:pPr eaLnBrk="1" hangingPunct="1"/>
            <a:r>
              <a:rPr lang="en-US" sz="2400" dirty="0">
                <a:solidFill>
                  <a:srgbClr val="CC0099"/>
                </a:solidFill>
              </a:rPr>
              <a:t>Managing one’s time </a:t>
            </a:r>
            <a:r>
              <a:rPr lang="en-US" sz="2400" dirty="0"/>
              <a:t>[d2305] managing the time required to complete usual or specific activities, such as preparing to depart from the home and accessing assistive technology and supports time </a:t>
            </a:r>
            <a:r>
              <a:rPr lang="en-US" sz="2400" i="1" dirty="0">
                <a:solidFill>
                  <a:srgbClr val="CC0099"/>
                </a:solidFill>
              </a:rPr>
              <a:t>in daily life</a:t>
            </a:r>
            <a:r>
              <a:rPr lang="en-US" sz="2400" dirty="0"/>
              <a:t>. </a:t>
            </a:r>
          </a:p>
          <a:p>
            <a:pPr eaLnBrk="1" hangingPunct="1"/>
            <a:r>
              <a:rPr lang="en-GB" sz="2400" dirty="0">
                <a:solidFill>
                  <a:srgbClr val="CC0099"/>
                </a:solidFill>
              </a:rPr>
              <a:t>Adapting to time demands </a:t>
            </a:r>
            <a:r>
              <a:rPr lang="en-GB" sz="2400" dirty="0"/>
              <a:t>[d2306] Carrying out actions and behaviours appropriately in the required sequence and within the time allotted, such as running to the station when in danger of missing the train.</a:t>
            </a:r>
            <a:endParaRPr lang="sv-SE" sz="2400" dirty="0"/>
          </a:p>
          <a:p>
            <a:pPr eaLnBrk="1" hangingPunct="1">
              <a:buNone/>
            </a:pPr>
            <a:r>
              <a:rPr lang="en-US" sz="3200" dirty="0"/>
              <a:t>Managing one’s time and Adapting to time are summated into </a:t>
            </a:r>
            <a:r>
              <a:rPr lang="en-US" sz="3200" b="1" dirty="0">
                <a:solidFill>
                  <a:srgbClr val="CC0099"/>
                </a:solidFill>
              </a:rPr>
              <a:t>Daily time management</a:t>
            </a:r>
          </a:p>
          <a:p>
            <a:pPr eaLnBrk="1" hangingPunct="1">
              <a:buNone/>
            </a:pPr>
            <a:r>
              <a:rPr lang="en-US" sz="3200" dirty="0"/>
              <a:t>All time aids have the purpose to increase daily time management</a:t>
            </a:r>
            <a:r>
              <a:rPr lang="en-US" sz="3600" dirty="0"/>
              <a:t>.</a:t>
            </a:r>
            <a:endParaRPr lang="sv-SE" sz="3600" dirty="0"/>
          </a:p>
          <a:p>
            <a:pPr eaLnBrk="1" hangingPunct="1"/>
            <a:endParaRPr lang="sv-SE" sz="3600" dirty="0"/>
          </a:p>
          <a:p>
            <a:pPr eaLnBrk="1" hangingPunct="1"/>
            <a:endParaRPr lang="sv-SE" dirty="0"/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1711234" y="188913"/>
            <a:ext cx="8270966" cy="873125"/>
          </a:xfrm>
          <a:prstGeom prst="rect">
            <a:avLst/>
          </a:prstGeom>
        </p:spPr>
        <p:txBody>
          <a:bodyPr anchor="b">
            <a:normAutofit/>
          </a:bodyPr>
          <a:lstStyle/>
          <a:p>
            <a:pPr fontAlgn="auto">
              <a:lnSpc>
                <a:spcPct val="90000"/>
              </a:lnSpc>
              <a:spcAft>
                <a:spcPts val="0"/>
              </a:spcAft>
              <a:defRPr/>
            </a:pPr>
            <a:r>
              <a:rPr lang="sv-SE" sz="3600" dirty="0">
                <a:solidFill>
                  <a:srgbClr val="800000"/>
                </a:solidFill>
                <a:latin typeface="+mj-lt"/>
                <a:ea typeface="+mj-ea"/>
                <a:cs typeface="+mj-cs"/>
              </a:rPr>
              <a:t>In ICF-CY time at </a:t>
            </a:r>
            <a:r>
              <a:rPr lang="sv-SE" sz="3600" dirty="0" err="1">
                <a:solidFill>
                  <a:srgbClr val="800000"/>
                </a:solidFill>
                <a:latin typeface="+mj-lt"/>
                <a:ea typeface="+mj-ea"/>
                <a:cs typeface="+mj-cs"/>
              </a:rPr>
              <a:t>Activity/participation</a:t>
            </a:r>
            <a:r>
              <a:rPr lang="sv-SE" sz="3600" dirty="0">
                <a:solidFill>
                  <a:srgbClr val="800000"/>
                </a:solidFill>
                <a:latin typeface="+mj-lt"/>
                <a:ea typeface="+mj-ea"/>
                <a:cs typeface="+mj-cs"/>
              </a:rPr>
              <a:t> </a:t>
            </a:r>
            <a:r>
              <a:rPr lang="sv-SE" sz="3600" dirty="0" err="1">
                <a:solidFill>
                  <a:srgbClr val="800000"/>
                </a:solidFill>
                <a:latin typeface="+mj-lt"/>
                <a:ea typeface="+mj-ea"/>
                <a:cs typeface="+mj-cs"/>
              </a:rPr>
              <a:t>level</a:t>
            </a:r>
            <a:r>
              <a:rPr lang="sv-SE" sz="3600" dirty="0">
                <a:solidFill>
                  <a:srgbClr val="800000"/>
                </a:solidFill>
                <a:latin typeface="+mj-lt"/>
                <a:ea typeface="+mj-ea"/>
                <a:cs typeface="+mj-cs"/>
              </a:rPr>
              <a:t> </a:t>
            </a:r>
            <a:endParaRPr lang="sv-SE" sz="2800" dirty="0">
              <a:solidFill>
                <a:srgbClr val="800000"/>
              </a:solidFill>
              <a:latin typeface="+mj-lt"/>
              <a:ea typeface="+mj-ea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Oval 4"/>
          <p:cNvSpPr>
            <a:spLocks noChangeArrowheads="1"/>
          </p:cNvSpPr>
          <p:nvPr/>
        </p:nvSpPr>
        <p:spPr bwMode="auto">
          <a:xfrm>
            <a:off x="1524000" y="2306472"/>
            <a:ext cx="4572000" cy="893928"/>
          </a:xfrm>
          <a:prstGeom prst="ellipse">
            <a:avLst/>
          </a:prstGeom>
          <a:solidFill>
            <a:srgbClr val="F7E8FA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kumimoji="1" lang="sv-SE" sz="2400" dirty="0">
                <a:latin typeface="Times New Roman" pitchFamily="18" charset="0"/>
              </a:rPr>
              <a:t>Daily time management</a:t>
            </a:r>
          </a:p>
        </p:txBody>
      </p:sp>
      <p:sp>
        <p:nvSpPr>
          <p:cNvPr id="37891" name="Rektangel med rundade hörn 24"/>
          <p:cNvSpPr>
            <a:spLocks noChangeArrowheads="1"/>
          </p:cNvSpPr>
          <p:nvPr/>
        </p:nvSpPr>
        <p:spPr bwMode="auto">
          <a:xfrm>
            <a:off x="5808134" y="2420939"/>
            <a:ext cx="2016517" cy="1145221"/>
          </a:xfrm>
          <a:prstGeom prst="roundRect">
            <a:avLst>
              <a:gd name="adj" fmla="val 16667"/>
            </a:avLst>
          </a:prstGeom>
          <a:solidFill>
            <a:srgbClr val="66FF66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/>
          <a:p>
            <a:endParaRPr kumimoji="1" lang="en-GB" sz="2400">
              <a:latin typeface="Times New Roman" pitchFamily="18" charset="0"/>
            </a:endParaRPr>
          </a:p>
        </p:txBody>
      </p:sp>
      <p:sp>
        <p:nvSpPr>
          <p:cNvPr id="37892" name="Rektangel med rundade hörn 23"/>
          <p:cNvSpPr>
            <a:spLocks noChangeArrowheads="1"/>
          </p:cNvSpPr>
          <p:nvPr/>
        </p:nvSpPr>
        <p:spPr bwMode="auto">
          <a:xfrm>
            <a:off x="7341326" y="4594588"/>
            <a:ext cx="2103120" cy="891812"/>
          </a:xfrm>
          <a:prstGeom prst="roundRect">
            <a:avLst>
              <a:gd name="adj" fmla="val 16667"/>
            </a:avLst>
          </a:prstGeom>
          <a:solidFill>
            <a:srgbClr val="66FF66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/>
          <a:p>
            <a:endParaRPr kumimoji="1" lang="en-GB" sz="2400">
              <a:latin typeface="Times New Roman" pitchFamily="18" charset="0"/>
            </a:endParaRPr>
          </a:p>
        </p:txBody>
      </p:sp>
      <p:sp>
        <p:nvSpPr>
          <p:cNvPr id="37893" name="Platshållare för bildnummer 3"/>
          <p:cNvSpPr txBox="1">
            <a:spLocks noGrp="1"/>
          </p:cNvSpPr>
          <p:nvPr/>
        </p:nvSpPr>
        <p:spPr bwMode="auto">
          <a:xfrm>
            <a:off x="10972800" y="6477000"/>
            <a:ext cx="9144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 eaLnBrk="0" hangingPunct="0"/>
            <a:endParaRPr kumimoji="1" lang="en-GB" sz="800" b="1">
              <a:solidFill>
                <a:schemeClr val="bg2"/>
              </a:solidFill>
              <a:latin typeface="Times New Roman" pitchFamily="18" charset="0"/>
            </a:endParaRPr>
          </a:p>
        </p:txBody>
      </p:sp>
      <p:sp>
        <p:nvSpPr>
          <p:cNvPr id="168962" name="Oval 2"/>
          <p:cNvSpPr>
            <a:spLocks noChangeArrowheads="1"/>
          </p:cNvSpPr>
          <p:nvPr/>
        </p:nvSpPr>
        <p:spPr bwMode="auto">
          <a:xfrm>
            <a:off x="1524000" y="4724400"/>
            <a:ext cx="4572000" cy="685800"/>
          </a:xfrm>
          <a:prstGeom prst="ellipse">
            <a:avLst/>
          </a:prstGeom>
          <a:solidFill>
            <a:srgbClr val="862993"/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dist="45791" dir="2021404" algn="ctr" rotWithShape="0">
              <a:schemeClr val="bg2"/>
            </a:outerShdw>
          </a:effectLst>
        </p:spPr>
        <p:txBody>
          <a:bodyPr wrap="none" anchor="ctr"/>
          <a:lstStyle/>
          <a:p>
            <a:pPr algn="ctr">
              <a:defRPr/>
            </a:pPr>
            <a:r>
              <a:rPr kumimoji="1" lang="sv-SE" sz="2400" dirty="0">
                <a:solidFill>
                  <a:schemeClr val="bg1"/>
                </a:solidFill>
                <a:latin typeface="Times New Roman" pitchFamily="18" charset="0"/>
              </a:rPr>
              <a:t>Time perception</a:t>
            </a:r>
          </a:p>
        </p:txBody>
      </p:sp>
      <p:sp>
        <p:nvSpPr>
          <p:cNvPr id="37895" name="AutoShape 3"/>
          <p:cNvSpPr>
            <a:spLocks noChangeArrowheads="1"/>
          </p:cNvSpPr>
          <p:nvPr/>
        </p:nvSpPr>
        <p:spPr bwMode="auto">
          <a:xfrm>
            <a:off x="1775885" y="981076"/>
            <a:ext cx="4703233" cy="576263"/>
          </a:xfrm>
          <a:prstGeom prst="roundRect">
            <a:avLst>
              <a:gd name="adj" fmla="val 16667"/>
            </a:avLst>
          </a:prstGeom>
          <a:noFill/>
          <a:ln w="15875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kumimoji="1" lang="sv-SE" sz="2400">
                <a:latin typeface="Times New Roman" pitchFamily="18" charset="0"/>
              </a:rPr>
              <a:t>Environment</a:t>
            </a:r>
          </a:p>
        </p:txBody>
      </p:sp>
      <p:sp>
        <p:nvSpPr>
          <p:cNvPr id="37896" name="AutoShape 5"/>
          <p:cNvSpPr>
            <a:spLocks noChangeArrowheads="1"/>
          </p:cNvSpPr>
          <p:nvPr/>
        </p:nvSpPr>
        <p:spPr bwMode="auto">
          <a:xfrm>
            <a:off x="8839200" y="2362200"/>
            <a:ext cx="2641600" cy="838200"/>
          </a:xfrm>
          <a:prstGeom prst="roundRect">
            <a:avLst>
              <a:gd name="adj" fmla="val 16667"/>
            </a:avLst>
          </a:prstGeom>
          <a:noFill/>
          <a:ln w="15875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kumimoji="1" lang="sv-SE" sz="2400">
                <a:latin typeface="Times New Roman" pitchFamily="18" charset="0"/>
              </a:rPr>
              <a:t>Person</a:t>
            </a:r>
          </a:p>
          <a:p>
            <a:pPr algn="ctr"/>
            <a:r>
              <a:rPr kumimoji="1" lang="sv-SE" sz="2400">
                <a:latin typeface="Times New Roman" pitchFamily="18" charset="0"/>
              </a:rPr>
              <a:t>factors</a:t>
            </a:r>
          </a:p>
        </p:txBody>
      </p:sp>
      <p:sp>
        <p:nvSpPr>
          <p:cNvPr id="37897" name="Line 6"/>
          <p:cNvSpPr>
            <a:spLocks noChangeShapeType="1"/>
          </p:cNvSpPr>
          <p:nvPr/>
        </p:nvSpPr>
        <p:spPr bwMode="auto">
          <a:xfrm>
            <a:off x="2336800" y="1524000"/>
            <a:ext cx="0" cy="5334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sv-SE"/>
          </a:p>
        </p:txBody>
      </p:sp>
      <p:sp>
        <p:nvSpPr>
          <p:cNvPr id="37898" name="Line 7"/>
          <p:cNvSpPr>
            <a:spLocks noChangeShapeType="1"/>
          </p:cNvSpPr>
          <p:nvPr/>
        </p:nvSpPr>
        <p:spPr bwMode="auto">
          <a:xfrm>
            <a:off x="3860800" y="1524000"/>
            <a:ext cx="0" cy="5334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sv-SE"/>
          </a:p>
        </p:txBody>
      </p:sp>
      <p:sp>
        <p:nvSpPr>
          <p:cNvPr id="37899" name="Line 8"/>
          <p:cNvSpPr>
            <a:spLocks noChangeShapeType="1"/>
          </p:cNvSpPr>
          <p:nvPr/>
        </p:nvSpPr>
        <p:spPr bwMode="auto">
          <a:xfrm>
            <a:off x="5384800" y="1524000"/>
            <a:ext cx="0" cy="5334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sv-SE"/>
          </a:p>
        </p:txBody>
      </p:sp>
      <p:sp>
        <p:nvSpPr>
          <p:cNvPr id="37900" name="Line 9"/>
          <p:cNvSpPr>
            <a:spLocks noChangeShapeType="1"/>
          </p:cNvSpPr>
          <p:nvPr/>
        </p:nvSpPr>
        <p:spPr bwMode="auto">
          <a:xfrm flipH="1">
            <a:off x="711200" y="1371600"/>
            <a:ext cx="812800" cy="3810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sv-SE"/>
          </a:p>
        </p:txBody>
      </p:sp>
      <p:sp>
        <p:nvSpPr>
          <p:cNvPr id="37901" name="Line 10"/>
          <p:cNvSpPr>
            <a:spLocks noChangeShapeType="1"/>
          </p:cNvSpPr>
          <p:nvPr/>
        </p:nvSpPr>
        <p:spPr bwMode="auto">
          <a:xfrm>
            <a:off x="6705600" y="1371600"/>
            <a:ext cx="812800" cy="2286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sv-SE"/>
          </a:p>
        </p:txBody>
      </p:sp>
      <p:sp>
        <p:nvSpPr>
          <p:cNvPr id="37902" name="Line 11"/>
          <p:cNvSpPr>
            <a:spLocks noChangeShapeType="1"/>
          </p:cNvSpPr>
          <p:nvPr/>
        </p:nvSpPr>
        <p:spPr bwMode="auto">
          <a:xfrm>
            <a:off x="711200" y="1752600"/>
            <a:ext cx="0" cy="9906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sv-SE"/>
          </a:p>
        </p:txBody>
      </p:sp>
      <p:sp>
        <p:nvSpPr>
          <p:cNvPr id="37903" name="Line 12"/>
          <p:cNvSpPr>
            <a:spLocks noChangeShapeType="1"/>
          </p:cNvSpPr>
          <p:nvPr/>
        </p:nvSpPr>
        <p:spPr bwMode="auto">
          <a:xfrm>
            <a:off x="7518400" y="1600200"/>
            <a:ext cx="0" cy="11430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sv-SE"/>
          </a:p>
        </p:txBody>
      </p:sp>
      <p:sp>
        <p:nvSpPr>
          <p:cNvPr id="37904" name="Line 13"/>
          <p:cNvSpPr>
            <a:spLocks noChangeShapeType="1"/>
          </p:cNvSpPr>
          <p:nvPr/>
        </p:nvSpPr>
        <p:spPr bwMode="auto">
          <a:xfrm flipH="1">
            <a:off x="8006080" y="2915194"/>
            <a:ext cx="8128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sv-SE"/>
          </a:p>
        </p:txBody>
      </p:sp>
      <p:sp>
        <p:nvSpPr>
          <p:cNvPr id="37905" name="Text Box 14"/>
          <p:cNvSpPr txBox="1">
            <a:spLocks noChangeArrowheads="1"/>
          </p:cNvSpPr>
          <p:nvPr/>
        </p:nvSpPr>
        <p:spPr bwMode="auto">
          <a:xfrm>
            <a:off x="6968067" y="4076701"/>
            <a:ext cx="399359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kumimoji="1" lang="sv-SE" sz="2400" dirty="0" err="1">
                <a:latin typeface="Times New Roman" pitchFamily="18" charset="0"/>
              </a:rPr>
              <a:t>Time-processing</a:t>
            </a:r>
            <a:r>
              <a:rPr kumimoji="1" lang="sv-SE" sz="2400" dirty="0">
                <a:latin typeface="Times New Roman" pitchFamily="18" charset="0"/>
              </a:rPr>
              <a:t> </a:t>
            </a:r>
            <a:r>
              <a:rPr kumimoji="1" lang="sv-SE" sz="2400" dirty="0" err="1">
                <a:latin typeface="Times New Roman" pitchFamily="18" charset="0"/>
              </a:rPr>
              <a:t>ability</a:t>
            </a:r>
            <a:r>
              <a:rPr kumimoji="1" lang="sv-SE" sz="2400" dirty="0">
                <a:latin typeface="Times New Roman" pitchFamily="18" charset="0"/>
              </a:rPr>
              <a:t>, (TPA)</a:t>
            </a:r>
          </a:p>
        </p:txBody>
      </p:sp>
      <p:sp>
        <p:nvSpPr>
          <p:cNvPr id="37906" name="AutoShape 15"/>
          <p:cNvSpPr>
            <a:spLocks/>
          </p:cNvSpPr>
          <p:nvPr/>
        </p:nvSpPr>
        <p:spPr bwMode="auto">
          <a:xfrm>
            <a:off x="6299200" y="3581400"/>
            <a:ext cx="609600" cy="2133600"/>
          </a:xfrm>
          <a:prstGeom prst="rightBrace">
            <a:avLst>
              <a:gd name="adj1" fmla="val 38889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kumimoji="1" lang="en-GB" sz="2400">
              <a:latin typeface="Times" pitchFamily="18" charset="0"/>
            </a:endParaRPr>
          </a:p>
        </p:txBody>
      </p:sp>
      <p:sp>
        <p:nvSpPr>
          <p:cNvPr id="168976" name="Oval 16"/>
          <p:cNvSpPr>
            <a:spLocks noChangeArrowheads="1"/>
          </p:cNvSpPr>
          <p:nvPr/>
        </p:nvSpPr>
        <p:spPr bwMode="auto">
          <a:xfrm>
            <a:off x="1524000" y="4191000"/>
            <a:ext cx="4572000" cy="685800"/>
          </a:xfrm>
          <a:prstGeom prst="ellipse">
            <a:avLst/>
          </a:prstGeom>
          <a:solidFill>
            <a:srgbClr val="C35DD1"/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dist="45791" dir="2021404" algn="ctr" rotWithShape="0">
              <a:schemeClr val="bg2"/>
            </a:outerShdw>
          </a:effectLst>
        </p:spPr>
        <p:txBody>
          <a:bodyPr wrap="none" anchor="ctr"/>
          <a:lstStyle/>
          <a:p>
            <a:pPr algn="ctr">
              <a:defRPr/>
            </a:pPr>
            <a:r>
              <a:rPr kumimoji="1" lang="sv-SE" sz="2400" dirty="0">
                <a:latin typeface="Times New Roman" pitchFamily="18" charset="0"/>
              </a:rPr>
              <a:t>Time </a:t>
            </a:r>
            <a:r>
              <a:rPr kumimoji="1" lang="sv-SE" sz="2400" dirty="0" err="1">
                <a:latin typeface="Times New Roman" pitchFamily="18" charset="0"/>
              </a:rPr>
              <a:t>orientation</a:t>
            </a:r>
            <a:endParaRPr kumimoji="1" lang="sv-SE" sz="2400" dirty="0">
              <a:latin typeface="Times New Roman" pitchFamily="18" charset="0"/>
            </a:endParaRPr>
          </a:p>
        </p:txBody>
      </p:sp>
      <p:sp>
        <p:nvSpPr>
          <p:cNvPr id="168977" name="Oval 17"/>
          <p:cNvSpPr>
            <a:spLocks noChangeArrowheads="1"/>
          </p:cNvSpPr>
          <p:nvPr/>
        </p:nvSpPr>
        <p:spPr bwMode="auto">
          <a:xfrm>
            <a:off x="1524000" y="3657600"/>
            <a:ext cx="4572000" cy="685800"/>
          </a:xfrm>
          <a:prstGeom prst="ellipse">
            <a:avLst/>
          </a:prstGeom>
          <a:solidFill>
            <a:srgbClr val="DE98E8"/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dist="45791" dir="2021404" algn="ctr" rotWithShape="0">
              <a:schemeClr val="bg2"/>
            </a:outerShdw>
          </a:effectLst>
        </p:spPr>
        <p:txBody>
          <a:bodyPr wrap="none" anchor="ctr"/>
          <a:lstStyle/>
          <a:p>
            <a:pPr algn="ctr">
              <a:defRPr/>
            </a:pPr>
            <a:r>
              <a:rPr kumimoji="1" lang="sv-SE" sz="2400" dirty="0">
                <a:latin typeface="Times New Roman" pitchFamily="18" charset="0"/>
              </a:rPr>
              <a:t>Time management</a:t>
            </a:r>
          </a:p>
        </p:txBody>
      </p:sp>
      <p:sp>
        <p:nvSpPr>
          <p:cNvPr id="37909" name="Line 18"/>
          <p:cNvSpPr>
            <a:spLocks noChangeShapeType="1"/>
          </p:cNvSpPr>
          <p:nvPr/>
        </p:nvSpPr>
        <p:spPr bwMode="auto">
          <a:xfrm>
            <a:off x="3759200" y="3200400"/>
            <a:ext cx="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</p:spPr>
        <p:txBody>
          <a:bodyPr/>
          <a:lstStyle/>
          <a:p>
            <a:endParaRPr lang="sv-SE"/>
          </a:p>
        </p:txBody>
      </p:sp>
      <p:sp>
        <p:nvSpPr>
          <p:cNvPr id="37910" name="Text Box 22"/>
          <p:cNvSpPr txBox="1">
            <a:spLocks noChangeArrowheads="1"/>
          </p:cNvSpPr>
          <p:nvPr/>
        </p:nvSpPr>
        <p:spPr bwMode="auto">
          <a:xfrm>
            <a:off x="5693411" y="2473960"/>
            <a:ext cx="2207683" cy="10618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kumimoji="1" lang="sv-SE" b="1" dirty="0">
                <a:solidFill>
                  <a:srgbClr val="0F0F1B"/>
                </a:solidFill>
                <a:latin typeface="Times New Roman" pitchFamily="18" charset="0"/>
              </a:rPr>
              <a:t>Time-</a:t>
            </a:r>
            <a:r>
              <a:rPr kumimoji="1" lang="sv-SE" b="1" dirty="0" err="1">
                <a:solidFill>
                  <a:srgbClr val="0F0F1B"/>
                </a:solidFill>
                <a:latin typeface="Times New Roman" pitchFamily="18" charset="0"/>
              </a:rPr>
              <a:t>Parent</a:t>
            </a:r>
            <a:r>
              <a:rPr kumimoji="1" lang="sv-SE" b="1" dirty="0">
                <a:solidFill>
                  <a:srgbClr val="0F0F1B"/>
                </a:solidFill>
                <a:latin typeface="Times New Roman" pitchFamily="18" charset="0"/>
              </a:rPr>
              <a:t> </a:t>
            </a:r>
            <a:r>
              <a:rPr kumimoji="1" lang="sv-SE" b="1" dirty="0" err="1">
                <a:solidFill>
                  <a:srgbClr val="0F0F1B"/>
                </a:solidFill>
                <a:latin typeface="Times New Roman" pitchFamily="18" charset="0"/>
              </a:rPr>
              <a:t>Scale</a:t>
            </a:r>
            <a:endParaRPr kumimoji="1" lang="sv-SE" b="1" dirty="0">
              <a:solidFill>
                <a:srgbClr val="0F0F1B"/>
              </a:solidFill>
              <a:latin typeface="Times New Roman" pitchFamily="18" charset="0"/>
            </a:endParaRPr>
          </a:p>
          <a:p>
            <a:pPr algn="ctr">
              <a:spcBef>
                <a:spcPct val="50000"/>
              </a:spcBef>
            </a:pPr>
            <a:r>
              <a:rPr kumimoji="1" lang="sv-SE" b="1" dirty="0" err="1">
                <a:solidFill>
                  <a:srgbClr val="0F0F1B"/>
                </a:solidFill>
                <a:latin typeface="Times New Roman" pitchFamily="18" charset="0"/>
              </a:rPr>
              <a:t>Assessment</a:t>
            </a:r>
            <a:r>
              <a:rPr kumimoji="1" lang="sv-SE" b="1" dirty="0">
                <a:solidFill>
                  <a:srgbClr val="0F0F1B"/>
                </a:solidFill>
                <a:latin typeface="Times New Roman" pitchFamily="18" charset="0"/>
              </a:rPr>
              <a:t> of Time Management </a:t>
            </a:r>
            <a:r>
              <a:rPr kumimoji="1" lang="sv-SE" b="1" dirty="0" err="1">
                <a:solidFill>
                  <a:srgbClr val="0F0F1B"/>
                </a:solidFill>
                <a:latin typeface="Times New Roman" pitchFamily="18" charset="0"/>
              </a:rPr>
              <a:t>Skills</a:t>
            </a:r>
            <a:endParaRPr kumimoji="1" lang="sv-SE" b="1" dirty="0">
              <a:solidFill>
                <a:srgbClr val="0F0F1B"/>
              </a:solidFill>
              <a:latin typeface="Times New Roman" pitchFamily="18" charset="0"/>
            </a:endParaRPr>
          </a:p>
        </p:txBody>
      </p:sp>
      <p:sp>
        <p:nvSpPr>
          <p:cNvPr id="37911" name="Text Box 22"/>
          <p:cNvSpPr txBox="1">
            <a:spLocks noChangeArrowheads="1"/>
          </p:cNvSpPr>
          <p:nvPr/>
        </p:nvSpPr>
        <p:spPr bwMode="auto">
          <a:xfrm>
            <a:off x="7372130" y="4592710"/>
            <a:ext cx="2033127" cy="1154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kumimoji="1" lang="sv-SE" b="1" dirty="0" err="1">
                <a:solidFill>
                  <a:srgbClr val="0F0F1B"/>
                </a:solidFill>
                <a:latin typeface="Times New Roman" pitchFamily="18" charset="0"/>
              </a:rPr>
              <a:t>KaTid-Child</a:t>
            </a:r>
            <a:endParaRPr kumimoji="1" lang="sv-SE" b="1" dirty="0">
              <a:solidFill>
                <a:srgbClr val="0F0F1B"/>
              </a:solidFill>
              <a:latin typeface="Times New Roman" pitchFamily="18" charset="0"/>
            </a:endParaRPr>
          </a:p>
          <a:p>
            <a:pPr algn="ctr">
              <a:spcBef>
                <a:spcPct val="50000"/>
              </a:spcBef>
            </a:pPr>
            <a:r>
              <a:rPr kumimoji="1" lang="sv-SE" b="1" dirty="0">
                <a:solidFill>
                  <a:srgbClr val="0F0F1B"/>
                </a:solidFill>
                <a:latin typeface="Times New Roman" pitchFamily="18" charset="0"/>
              </a:rPr>
              <a:t>KaTid </a:t>
            </a:r>
            <a:r>
              <a:rPr kumimoji="1" lang="sv-SE" b="1" dirty="0" err="1">
                <a:solidFill>
                  <a:srgbClr val="0F0F1B"/>
                </a:solidFill>
                <a:latin typeface="Times New Roman" pitchFamily="18" charset="0"/>
              </a:rPr>
              <a:t>Youth</a:t>
            </a:r>
            <a:r>
              <a:rPr kumimoji="1" lang="sv-SE" b="1" dirty="0">
                <a:solidFill>
                  <a:srgbClr val="0F0F1B"/>
                </a:solidFill>
                <a:latin typeface="Times New Roman" pitchFamily="18" charset="0"/>
              </a:rPr>
              <a:t> </a:t>
            </a:r>
          </a:p>
          <a:p>
            <a:pPr algn="ctr">
              <a:spcBef>
                <a:spcPct val="50000"/>
              </a:spcBef>
            </a:pPr>
            <a:endParaRPr kumimoji="1" lang="sv-SE" sz="1600" b="1" dirty="0">
              <a:solidFill>
                <a:srgbClr val="0F0F1B"/>
              </a:solidFill>
              <a:latin typeface="Times New Roman" pitchFamily="18" charset="0"/>
            </a:endParaRPr>
          </a:p>
        </p:txBody>
      </p:sp>
      <p:sp>
        <p:nvSpPr>
          <p:cNvPr id="37913" name="Platshållare för sidfot 26"/>
          <p:cNvSpPr txBox="1">
            <a:spLocks noGrp="1"/>
          </p:cNvSpPr>
          <p:nvPr/>
        </p:nvSpPr>
        <p:spPr bwMode="auto">
          <a:xfrm>
            <a:off x="4138084" y="6367463"/>
            <a:ext cx="3860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ctr"/>
            <a:r>
              <a:rPr lang="sv-SE" sz="1400">
                <a:latin typeface="Times New Roman" pitchFamily="18" charset="0"/>
              </a:rPr>
              <a:t>www.katid.se</a:t>
            </a:r>
          </a:p>
        </p:txBody>
      </p:sp>
      <p:sp>
        <p:nvSpPr>
          <p:cNvPr id="37914" name="Rectangle 27"/>
          <p:cNvSpPr>
            <a:spLocks noChangeArrowheads="1"/>
          </p:cNvSpPr>
          <p:nvPr/>
        </p:nvSpPr>
        <p:spPr bwMode="auto">
          <a:xfrm>
            <a:off x="624417" y="188914"/>
            <a:ext cx="10972800" cy="574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r>
              <a:rPr lang="sv-SE" sz="4000">
                <a:solidFill>
                  <a:schemeClr val="tx2"/>
                </a:solidFill>
                <a:latin typeface="Garamond" pitchFamily="18" charset="0"/>
              </a:rPr>
              <a:t>Instruments &amp; concepts </a:t>
            </a:r>
            <a:r>
              <a:rPr lang="sv-SE" sz="3200">
                <a:solidFill>
                  <a:schemeClr val="tx2"/>
                </a:solidFill>
                <a:latin typeface="Garamond" pitchFamily="18" charset="0"/>
              </a:rPr>
              <a:t>ICF-CY</a:t>
            </a:r>
            <a:r>
              <a:rPr lang="sv-SE" sz="4000">
                <a:solidFill>
                  <a:schemeClr val="tx2"/>
                </a:solidFill>
                <a:latin typeface="Garamond" pitchFamily="18" charset="0"/>
              </a:rPr>
              <a:t> </a:t>
            </a:r>
            <a:r>
              <a:rPr lang="sv-SE" sz="2400">
                <a:solidFill>
                  <a:schemeClr val="tx2"/>
                </a:solidFill>
                <a:latin typeface="Garamond" pitchFamily="18" charset="0"/>
              </a:rPr>
              <a:t>(WHO 2010)</a:t>
            </a:r>
            <a:r>
              <a:rPr lang="sv-SE" sz="4000">
                <a:solidFill>
                  <a:schemeClr val="tx2"/>
                </a:solidFill>
                <a:latin typeface="Garamond" pitchFamily="18" charset="0"/>
              </a:rPr>
              <a:t> </a:t>
            </a:r>
          </a:p>
        </p:txBody>
      </p:sp>
      <p:sp>
        <p:nvSpPr>
          <p:cNvPr id="28" name="textruta 27"/>
          <p:cNvSpPr txBox="1"/>
          <p:nvPr/>
        </p:nvSpPr>
        <p:spPr>
          <a:xfrm>
            <a:off x="4937759" y="6230982"/>
            <a:ext cx="266482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200" dirty="0"/>
              <a:t>© </a:t>
            </a:r>
            <a:r>
              <a:rPr lang="sv-SE" sz="1100" dirty="0"/>
              <a:t>Time for Time (Janeslätt, 2009)</a:t>
            </a:r>
          </a:p>
        </p:txBody>
      </p:sp>
    </p:spTree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1524000" y="1066800"/>
            <a:ext cx="2882900" cy="5791200"/>
          </a:xfrm>
          <a:ln>
            <a:solidFill>
              <a:schemeClr val="accent4">
                <a:lumMod val="75000"/>
              </a:schemeClr>
            </a:solidFill>
          </a:ln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Monotype Sorts"/>
              <a:buNone/>
              <a:defRPr/>
            </a:pPr>
            <a:endParaRPr lang="sv-SE" sz="1600" b="1" dirty="0"/>
          </a:p>
          <a:p>
            <a:pPr eaLnBrk="1" fontAlgn="auto" hangingPunct="1">
              <a:spcAft>
                <a:spcPts val="0"/>
              </a:spcAft>
              <a:buFont typeface="Monotype Sorts"/>
              <a:buNone/>
              <a:defRPr/>
            </a:pPr>
            <a:r>
              <a:rPr lang="sv-SE" sz="2000" b="1" dirty="0">
                <a:solidFill>
                  <a:srgbClr val="CC0099"/>
                </a:solidFill>
              </a:rPr>
              <a:t>TIME</a:t>
            </a:r>
          </a:p>
          <a:p>
            <a:pPr eaLnBrk="1" fontAlgn="auto" hangingPunct="1">
              <a:spcAft>
                <a:spcPts val="0"/>
              </a:spcAft>
              <a:buFont typeface="Monotype Sorts"/>
              <a:buNone/>
              <a:defRPr/>
            </a:pPr>
            <a:r>
              <a:rPr lang="sv-SE" sz="2000" b="1" dirty="0">
                <a:solidFill>
                  <a:srgbClr val="CC0099"/>
                </a:solidFill>
              </a:rPr>
              <a:t>MANAGEMENT </a:t>
            </a:r>
            <a:r>
              <a:rPr lang="sv-SE" sz="1400" b="1" dirty="0">
                <a:solidFill>
                  <a:srgbClr val="CC0099"/>
                </a:solidFill>
              </a:rPr>
              <a:t>[b1642]</a:t>
            </a:r>
          </a:p>
          <a:p>
            <a:pPr eaLnBrk="1" fontAlgn="auto" hangingPunct="1">
              <a:spcAft>
                <a:spcPts val="0"/>
              </a:spcAft>
              <a:buFont typeface="Monotype Sorts"/>
              <a:buNone/>
              <a:defRPr/>
            </a:pPr>
            <a:r>
              <a:rPr lang="sv-SE" sz="2000" b="1" dirty="0"/>
              <a:t>Teenages</a:t>
            </a:r>
          </a:p>
          <a:p>
            <a:pPr eaLnBrk="1" fontAlgn="auto" hangingPunct="1">
              <a:spcAft>
                <a:spcPts val="0"/>
              </a:spcAft>
              <a:buFont typeface="Monotype Sorts"/>
              <a:buNone/>
              <a:defRPr/>
            </a:pPr>
            <a:endParaRPr lang="sv-SE" sz="2000" b="1" dirty="0"/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sv-SE" sz="2000" b="1" dirty="0">
                <a:solidFill>
                  <a:srgbClr val="189F11"/>
                </a:solidFill>
              </a:rPr>
              <a:t>ORIENTATION in</a:t>
            </a:r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sv-SE" sz="2000" b="1" dirty="0">
                <a:solidFill>
                  <a:srgbClr val="189F11"/>
                </a:solidFill>
              </a:rPr>
              <a:t>TIME </a:t>
            </a:r>
            <a:r>
              <a:rPr lang="en-US" sz="1600" b="1" dirty="0">
                <a:solidFill>
                  <a:srgbClr val="189F11"/>
                </a:solidFill>
              </a:rPr>
              <a:t>[b1140] </a:t>
            </a:r>
            <a:endParaRPr lang="sv-SE" sz="1600" b="1" dirty="0">
              <a:solidFill>
                <a:srgbClr val="189F11"/>
              </a:solidFill>
            </a:endParaRPr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sv-SE" sz="2000" b="1" dirty="0"/>
              <a:t>School years</a:t>
            </a:r>
          </a:p>
          <a:p>
            <a:pPr eaLnBrk="1" fontAlgn="auto" hangingPunct="1">
              <a:spcAft>
                <a:spcPts val="0"/>
              </a:spcAft>
              <a:buFont typeface="Monotype Sorts"/>
              <a:buNone/>
              <a:defRPr/>
            </a:pPr>
            <a:endParaRPr lang="sv-SE" sz="2000" b="1" dirty="0"/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sv-SE" sz="2000" b="1" dirty="0">
                <a:solidFill>
                  <a:srgbClr val="FFC000"/>
                </a:solidFill>
              </a:rPr>
              <a:t>Experience of time/</a:t>
            </a:r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sv-SE" sz="2000" b="1" dirty="0">
                <a:solidFill>
                  <a:srgbClr val="FFC000"/>
                </a:solidFill>
              </a:rPr>
              <a:t>Time perception </a:t>
            </a:r>
            <a:r>
              <a:rPr lang="en-US" sz="1400" b="1" dirty="0">
                <a:solidFill>
                  <a:srgbClr val="FFC000"/>
                </a:solidFill>
              </a:rPr>
              <a:t>[b1802] </a:t>
            </a:r>
            <a:endParaRPr lang="sv-SE" sz="1400" b="1" dirty="0">
              <a:solidFill>
                <a:srgbClr val="FFC000"/>
              </a:solidFill>
            </a:endParaRPr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sv-SE" sz="2000" b="1" dirty="0"/>
              <a:t>Pree school years</a:t>
            </a:r>
          </a:p>
        </p:txBody>
      </p:sp>
      <p:sp>
        <p:nvSpPr>
          <p:cNvPr id="29699" name="Rectangle 4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4365625" y="908050"/>
            <a:ext cx="6302375" cy="5949950"/>
          </a:xfrm>
          <a:ln>
            <a:solidFill>
              <a:schemeClr val="bg1"/>
            </a:solidFill>
          </a:ln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sv-SE" sz="1800" dirty="0">
              <a:solidFill>
                <a:srgbClr val="336600"/>
              </a:solidFill>
            </a:endParaRPr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sv-SE" sz="1800" dirty="0">
              <a:solidFill>
                <a:srgbClr val="0000FF"/>
              </a:solidFill>
            </a:endParaRPr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1800" b="1" dirty="0">
                <a:solidFill>
                  <a:srgbClr val="CC0099"/>
                </a:solidFill>
              </a:rPr>
              <a:t>Ordering events in chronological sequence</a:t>
            </a:r>
            <a:r>
              <a:rPr lang="en-US" sz="1800" dirty="0">
                <a:solidFill>
                  <a:srgbClr val="CC0099"/>
                </a:solidFill>
              </a:rPr>
              <a:t>, </a:t>
            </a:r>
            <a:r>
              <a:rPr lang="en-US" sz="1800" b="1" dirty="0">
                <a:solidFill>
                  <a:srgbClr val="CC0099"/>
                </a:solidFill>
              </a:rPr>
              <a:t>allocating amounts of time to events and activities</a:t>
            </a:r>
            <a:r>
              <a:rPr lang="en-US" sz="1800" dirty="0">
                <a:solidFill>
                  <a:srgbClr val="CC0099"/>
                </a:solidFill>
              </a:rPr>
              <a:t>, and is a is a super ordinate concept, part of higher-level cognitive functions</a:t>
            </a:r>
            <a:r>
              <a:rPr lang="sv-SE" sz="1800" b="1" dirty="0">
                <a:solidFill>
                  <a:srgbClr val="CC0099"/>
                </a:solidFill>
              </a:rPr>
              <a:t>. </a:t>
            </a:r>
            <a:r>
              <a:rPr lang="sv-SE" sz="1800" dirty="0">
                <a:solidFill>
                  <a:srgbClr val="CC0099"/>
                </a:solidFill>
              </a:rPr>
              <a:t>    ”Timing”</a:t>
            </a:r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1800" b="1" dirty="0">
                <a:solidFill>
                  <a:schemeClr val="accent6">
                    <a:lumMod val="75000"/>
                  </a:schemeClr>
                </a:solidFill>
              </a:rPr>
              <a:t>To use aids for orientation in time e.g. the clock, calendar. </a:t>
            </a:r>
            <a:r>
              <a:rPr lang="sv-SE" sz="1800" b="1" dirty="0">
                <a:solidFill>
                  <a:schemeClr val="accent6">
                    <a:lumMod val="75000"/>
                  </a:schemeClr>
                </a:solidFill>
              </a:rPr>
              <a:t>Time perspektive. Amounts of time, number of days in a week, a month etc. </a:t>
            </a:r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1800" b="1" dirty="0">
                <a:solidFill>
                  <a:schemeClr val="accent6">
                    <a:lumMod val="75000"/>
                  </a:schemeClr>
                </a:solidFill>
              </a:rPr>
              <a:t>The mental functions that produce awareness of today, tomorrow, yesterday, date, month and year</a:t>
            </a:r>
            <a:endParaRPr lang="sv-SE" sz="1800" b="1" dirty="0">
              <a:solidFill>
                <a:schemeClr val="accent6">
                  <a:lumMod val="75000"/>
                </a:schemeClr>
              </a:solidFill>
            </a:endParaRPr>
          </a:p>
          <a:p>
            <a:pPr eaLnBrk="1" fontAlgn="auto" hangingPunct="1">
              <a:spcAft>
                <a:spcPts val="0"/>
              </a:spcAft>
              <a:buFont typeface="Monotype Sorts"/>
              <a:buNone/>
              <a:defRPr/>
            </a:pPr>
            <a:endParaRPr lang="sv-SE" sz="1800" dirty="0">
              <a:solidFill>
                <a:srgbClr val="CC0099"/>
              </a:solidFill>
            </a:endParaRPr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1800" dirty="0"/>
              <a:t>The </a:t>
            </a:r>
            <a:r>
              <a:rPr lang="en-GB" sz="1800" dirty="0"/>
              <a:t>specific mental functions of the subjective experiences related to the length and passage of </a:t>
            </a:r>
            <a:r>
              <a:rPr lang="en-US" sz="1800" dirty="0"/>
              <a:t>time. </a:t>
            </a:r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sz="1800" dirty="0"/>
              <a:t>     The perception of the duration of activities</a:t>
            </a:r>
            <a:endParaRPr lang="sv-SE" sz="1800" dirty="0">
              <a:solidFill>
                <a:srgbClr val="FFC000"/>
              </a:solidFill>
            </a:endParaRPr>
          </a:p>
          <a:p>
            <a:pPr eaLnBrk="1" fontAlgn="auto" hangingPunct="1">
              <a:spcAft>
                <a:spcPts val="0"/>
              </a:spcAft>
              <a:buFont typeface="Monotype Sorts"/>
              <a:buNone/>
              <a:defRPr/>
            </a:pPr>
            <a:r>
              <a:rPr lang="sv-SE" sz="1800" dirty="0">
                <a:solidFill>
                  <a:srgbClr val="CC0099"/>
                </a:solidFill>
              </a:rPr>
              <a:t> </a:t>
            </a:r>
          </a:p>
        </p:txBody>
      </p:sp>
      <p:sp>
        <p:nvSpPr>
          <p:cNvPr id="2662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506828" y="188913"/>
            <a:ext cx="8475372" cy="873125"/>
          </a:xfrm>
        </p:spPr>
        <p:txBody>
          <a:bodyPr anchor="b"/>
          <a:lstStyle/>
          <a:p>
            <a:pPr eaLnBrk="1" hangingPunct="1"/>
            <a:r>
              <a:rPr lang="sv-SE" sz="3200" dirty="0">
                <a:solidFill>
                  <a:srgbClr val="800000"/>
                </a:solidFill>
              </a:rPr>
              <a:t> Time-</a:t>
            </a:r>
            <a:r>
              <a:rPr lang="sv-SE" sz="3200" dirty="0" err="1">
                <a:solidFill>
                  <a:srgbClr val="800000"/>
                </a:solidFill>
              </a:rPr>
              <a:t>processing</a:t>
            </a:r>
            <a:r>
              <a:rPr lang="sv-SE" sz="3200" dirty="0">
                <a:solidFill>
                  <a:srgbClr val="800000"/>
                </a:solidFill>
              </a:rPr>
              <a:t> </a:t>
            </a:r>
            <a:r>
              <a:rPr lang="sv-SE" sz="3200" dirty="0" err="1">
                <a:solidFill>
                  <a:srgbClr val="800000"/>
                </a:solidFill>
              </a:rPr>
              <a:t>ability</a:t>
            </a:r>
            <a:r>
              <a:rPr lang="sv-SE" sz="3200" dirty="0">
                <a:solidFill>
                  <a:srgbClr val="800000"/>
                </a:solidFill>
              </a:rPr>
              <a:t>, definitions </a:t>
            </a:r>
            <a:r>
              <a:rPr lang="sv-SE" sz="2000" dirty="0">
                <a:solidFill>
                  <a:srgbClr val="CC0099"/>
                </a:solidFill>
              </a:rPr>
              <a:t>(WHO 2010)</a:t>
            </a:r>
            <a:br>
              <a:rPr lang="sv-SE" sz="2000" dirty="0">
                <a:solidFill>
                  <a:srgbClr val="CC0099"/>
                </a:solidFill>
              </a:rPr>
            </a:br>
            <a:endParaRPr lang="sv-SE" sz="2000" dirty="0">
              <a:solidFill>
                <a:srgbClr val="800000"/>
              </a:solidFill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z="3600" dirty="0" err="1"/>
              <a:t>Examples</a:t>
            </a:r>
            <a:r>
              <a:rPr lang="sv-SE" sz="3600" dirty="0"/>
              <a:t> of </a:t>
            </a:r>
            <a:r>
              <a:rPr lang="sv-SE" sz="3600" dirty="0" err="1"/>
              <a:t>lacking</a:t>
            </a:r>
            <a:r>
              <a:rPr lang="sv-SE" sz="3600" dirty="0"/>
              <a:t> </a:t>
            </a:r>
            <a:r>
              <a:rPr lang="sv-SE" sz="3600" dirty="0" err="1"/>
              <a:t>time-processing</a:t>
            </a:r>
            <a:r>
              <a:rPr lang="sv-SE" sz="3600" dirty="0"/>
              <a:t> </a:t>
            </a:r>
            <a:r>
              <a:rPr lang="sv-SE" sz="3600" dirty="0" err="1"/>
              <a:t>ability</a:t>
            </a:r>
            <a:endParaRPr lang="sv-SE" sz="3600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 dirty="0"/>
              <a:t>Time perception – For HOW LONG? </a:t>
            </a:r>
            <a:br>
              <a:rPr lang="sv-SE" dirty="0"/>
            </a:br>
            <a:r>
              <a:rPr lang="sv-SE" dirty="0"/>
              <a:t>”Always </a:t>
            </a:r>
            <a:r>
              <a:rPr lang="sv-SE" dirty="0" err="1"/>
              <a:t>worried</a:t>
            </a:r>
            <a:r>
              <a:rPr lang="sv-SE" dirty="0"/>
              <a:t> </a:t>
            </a:r>
            <a:r>
              <a:rPr lang="sv-SE" dirty="0" err="1"/>
              <a:t>about</a:t>
            </a:r>
            <a:r>
              <a:rPr lang="sv-SE" dirty="0"/>
              <a:t> time or </a:t>
            </a:r>
            <a:r>
              <a:rPr lang="sv-SE" dirty="0" err="1"/>
              <a:t>bound</a:t>
            </a:r>
            <a:r>
              <a:rPr lang="sv-SE" dirty="0"/>
              <a:t> to strong </a:t>
            </a:r>
            <a:r>
              <a:rPr lang="sv-SE" dirty="0" err="1"/>
              <a:t>routines</a:t>
            </a:r>
            <a:r>
              <a:rPr lang="sv-SE" dirty="0"/>
              <a:t>.” </a:t>
            </a:r>
            <a:br>
              <a:rPr lang="sv-SE" dirty="0"/>
            </a:br>
            <a:endParaRPr lang="sv-SE" dirty="0"/>
          </a:p>
          <a:p>
            <a:r>
              <a:rPr lang="sv-SE" dirty="0" err="1"/>
              <a:t>Orientation</a:t>
            </a:r>
            <a:r>
              <a:rPr lang="sv-SE" dirty="0"/>
              <a:t> in time – WHEN? </a:t>
            </a:r>
            <a:br>
              <a:rPr lang="sv-SE" dirty="0"/>
            </a:br>
            <a:r>
              <a:rPr lang="sv-SE" dirty="0"/>
              <a:t>”</a:t>
            </a:r>
            <a:r>
              <a:rPr lang="sv-SE" dirty="0" err="1"/>
              <a:t>Uncomfortable</a:t>
            </a:r>
            <a:r>
              <a:rPr lang="sv-SE" dirty="0"/>
              <a:t> solutions like </a:t>
            </a:r>
            <a:r>
              <a:rPr lang="sv-SE" dirty="0" err="1"/>
              <a:t>waiting</a:t>
            </a:r>
            <a:r>
              <a:rPr lang="sv-SE" dirty="0"/>
              <a:t> for </a:t>
            </a:r>
            <a:r>
              <a:rPr lang="sv-SE" dirty="0" err="1"/>
              <a:t>hours</a:t>
            </a:r>
            <a:r>
              <a:rPr lang="sv-SE" dirty="0"/>
              <a:t> in front of the TV.”</a:t>
            </a:r>
            <a:br>
              <a:rPr lang="sv-SE" dirty="0"/>
            </a:br>
            <a:endParaRPr lang="sv-SE" dirty="0"/>
          </a:p>
          <a:p>
            <a:r>
              <a:rPr lang="sv-SE" dirty="0"/>
              <a:t>Time Management – </a:t>
            </a:r>
            <a:r>
              <a:rPr lang="sv-SE" dirty="0" err="1"/>
              <a:t>Knowing</a:t>
            </a:r>
            <a:r>
              <a:rPr lang="sv-SE" dirty="0"/>
              <a:t> WHAT, WHEN and FOR HOW LONG, ”You </a:t>
            </a:r>
            <a:r>
              <a:rPr lang="sv-SE" dirty="0" err="1"/>
              <a:t>can´t</a:t>
            </a:r>
            <a:r>
              <a:rPr lang="sv-SE" dirty="0"/>
              <a:t> plan your </a:t>
            </a:r>
            <a:r>
              <a:rPr lang="sv-SE" dirty="0" err="1"/>
              <a:t>day</a:t>
            </a:r>
            <a:r>
              <a:rPr lang="sv-SE" dirty="0"/>
              <a:t> and is </a:t>
            </a:r>
            <a:r>
              <a:rPr lang="sv-SE" dirty="0" err="1"/>
              <a:t>developing</a:t>
            </a:r>
            <a:r>
              <a:rPr lang="sv-SE" dirty="0"/>
              <a:t> a strong </a:t>
            </a:r>
            <a:r>
              <a:rPr lang="sv-SE" dirty="0" err="1"/>
              <a:t>dependence</a:t>
            </a:r>
            <a:r>
              <a:rPr lang="sv-SE" dirty="0"/>
              <a:t>.” 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0B3AC3F9F63DC3438E2C3D45C61AD41C" ma:contentTypeVersion="16" ma:contentTypeDescription="Skapa ett nytt dokument." ma:contentTypeScope="" ma:versionID="a88693b890e795efc453cb1645c1aea6">
  <xsd:schema xmlns:xsd="http://www.w3.org/2001/XMLSchema" xmlns:xs="http://www.w3.org/2001/XMLSchema" xmlns:p="http://schemas.microsoft.com/office/2006/metadata/properties" xmlns:ns3="00bff45e-6347-44c2-b631-3297c122b9d9" xmlns:ns4="e7dce9e8-4330-4a1c-90c5-871ddbd71131" targetNamespace="http://schemas.microsoft.com/office/2006/metadata/properties" ma:root="true" ma:fieldsID="470c20fb7b2b0b68dc27ed27a873812c" ns3:_="" ns4:_="">
    <xsd:import namespace="00bff45e-6347-44c2-b631-3297c122b9d9"/>
    <xsd:import namespace="e7dce9e8-4330-4a1c-90c5-871ddbd71131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Location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4:SharedWithUsers" minOccurs="0"/>
                <xsd:element ref="ns4:SharedWithDetails" minOccurs="0"/>
                <xsd:element ref="ns4:SharingHintHash" minOccurs="0"/>
                <xsd:element ref="ns3:_activity" minOccurs="0"/>
                <xsd:element ref="ns3:MediaServiceObjectDetectorVersions" minOccurs="0"/>
                <xsd:element ref="ns3:MediaLengthInSeconds" minOccurs="0"/>
                <xsd:element ref="ns3:MediaServiceSearchProperties" minOccurs="0"/>
                <xsd:element ref="ns3:MediaServiceSystemTag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0bff45e-6347-44c2-b631-3297c122b9d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Location" ma:index="12" nillable="true" ma:displayName="Location" ma:internalName="MediaServiceLocation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_activity" ma:index="19" nillable="true" ma:displayName="_activity" ma:hidden="true" ma:internalName="_activity">
      <xsd:simpleType>
        <xsd:restriction base="dms:Note"/>
      </xsd:simpleType>
    </xsd:element>
    <xsd:element name="MediaServiceObjectDetectorVersions" ma:index="2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LengthInSeconds" ma:index="21" nillable="true" ma:displayName="MediaLengthInSeconds" ma:hidden="true" ma:internalName="MediaLengthInSeconds" ma:readOnly="true">
      <xsd:simpleType>
        <xsd:restriction base="dms:Unknown"/>
      </xsd:simpleType>
    </xsd:element>
    <xsd:element name="MediaServiceSearchProperties" ma:index="22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SystemTags" ma:index="23" nillable="true" ma:displayName="MediaServiceSystemTags" ma:hidden="true" ma:internalName="MediaServiceSystemTag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7dce9e8-4330-4a1c-90c5-871ddbd71131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Delat med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Delat med information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8" nillable="true" ma:displayName="Delar tips,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nehållstyp"/>
        <xsd:element ref="dc:title" minOccurs="0" maxOccurs="1" ma:index="4" ma:displayName="Rubrik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activity xmlns="00bff45e-6347-44c2-b631-3297c122b9d9" xsi:nil="true"/>
  </documentManagement>
</p:properties>
</file>

<file path=customXml/itemProps1.xml><?xml version="1.0" encoding="utf-8"?>
<ds:datastoreItem xmlns:ds="http://schemas.openxmlformats.org/officeDocument/2006/customXml" ds:itemID="{7462F44F-774F-4441-9019-327A82354BD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00bff45e-6347-44c2-b631-3297c122b9d9"/>
    <ds:schemaRef ds:uri="e7dce9e8-4330-4a1c-90c5-871ddbd7113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F72FC8FD-940A-4FFD-B137-4B678F8FDE1A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F4CC1A34-2CD5-40BA-98CE-E0A11F2EE1B1}">
  <ds:schemaRefs>
    <ds:schemaRef ds:uri="http://purl.org/dc/dcmitype/"/>
    <ds:schemaRef ds:uri="http://purl.org/dc/elements/1.1/"/>
    <ds:schemaRef ds:uri="http://schemas.microsoft.com/office/2006/metadata/properties"/>
    <ds:schemaRef ds:uri="00bff45e-6347-44c2-b631-3297c122b9d9"/>
    <ds:schemaRef ds:uri="http://schemas.microsoft.com/office/2006/documentManagement/types"/>
    <ds:schemaRef ds:uri="http://schemas.microsoft.com/office/infopath/2007/PartnerControls"/>
    <ds:schemaRef ds:uri="http://purl.org/dc/terms/"/>
    <ds:schemaRef ds:uri="e7dce9e8-4330-4a1c-90c5-871ddbd71131"/>
    <ds:schemaRef ds:uri="http://schemas.openxmlformats.org/package/2006/metadata/core-propertie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1269</TotalTime>
  <Words>1560</Words>
  <Application>Microsoft Office PowerPoint</Application>
  <PresentationFormat>Bredbild</PresentationFormat>
  <Paragraphs>192</Paragraphs>
  <Slides>22</Slides>
  <Notes>6</Notes>
  <HiddenSlides>0</HiddenSlides>
  <MMClips>0</MMClips>
  <ScaleCrop>false</ScaleCrop>
  <HeadingPairs>
    <vt:vector size="8" baseType="variant">
      <vt:variant>
        <vt:lpstr>Använt teckensnitt</vt:lpstr>
      </vt:variant>
      <vt:variant>
        <vt:i4>11</vt:i4>
      </vt:variant>
      <vt:variant>
        <vt:lpstr>Tema</vt:lpstr>
      </vt:variant>
      <vt:variant>
        <vt:i4>1</vt:i4>
      </vt:variant>
      <vt:variant>
        <vt:lpstr>Serverprogram för OLE-inbäddning</vt:lpstr>
      </vt:variant>
      <vt:variant>
        <vt:i4>1</vt:i4>
      </vt:variant>
      <vt:variant>
        <vt:lpstr>Bildrubriker</vt:lpstr>
      </vt:variant>
      <vt:variant>
        <vt:i4>22</vt:i4>
      </vt:variant>
    </vt:vector>
  </HeadingPairs>
  <TitlesOfParts>
    <vt:vector size="35" baseType="lpstr">
      <vt:lpstr>Arial</vt:lpstr>
      <vt:lpstr>Calibri</vt:lpstr>
      <vt:lpstr>Calibri Light</vt:lpstr>
      <vt:lpstr>Garamond</vt:lpstr>
      <vt:lpstr>Monotype Sorts</vt:lpstr>
      <vt:lpstr>Tahoma</vt:lpstr>
      <vt:lpstr>Times</vt:lpstr>
      <vt:lpstr>Times New Roman</vt:lpstr>
      <vt:lpstr>Verdana</vt:lpstr>
      <vt:lpstr>Wingdings</vt:lpstr>
      <vt:lpstr>Wingdings 2</vt:lpstr>
      <vt:lpstr>Office-tema</vt:lpstr>
      <vt:lpstr>Document</vt:lpstr>
      <vt:lpstr>Time-processing ability and Daily Time Management and Time aids</vt:lpstr>
      <vt:lpstr>PowerPoint-presentation</vt:lpstr>
      <vt:lpstr>What does it take to use the information you get from the clock?</vt:lpstr>
      <vt:lpstr>Persons with  </vt:lpstr>
      <vt:lpstr>ICF-CY Definitions of concepts of time (WHO 2010)</vt:lpstr>
      <vt:lpstr>PowerPoint-presentation</vt:lpstr>
      <vt:lpstr>PowerPoint-presentation</vt:lpstr>
      <vt:lpstr> Time-processing ability, definitions (WHO 2010) </vt:lpstr>
      <vt:lpstr>Examples of lacking time-processing ability</vt:lpstr>
      <vt:lpstr>Examples of what could be done,  ”Managing one’s time”</vt:lpstr>
      <vt:lpstr>PowerPoint-presentation</vt:lpstr>
      <vt:lpstr>PowerPoint-presentation</vt:lpstr>
      <vt:lpstr>PowerPoint-presentation</vt:lpstr>
      <vt:lpstr>PowerPoint-presentation</vt:lpstr>
      <vt:lpstr>Instruments</vt:lpstr>
      <vt:lpstr>Methods</vt:lpstr>
      <vt:lpstr>PowerPoint-presentation</vt:lpstr>
      <vt:lpstr>PowerPoint-presentation</vt:lpstr>
      <vt:lpstr>Effect in Organization and Planning</vt:lpstr>
      <vt:lpstr>Results</vt:lpstr>
      <vt:lpstr>Conclusions</vt:lpstr>
      <vt:lpstr>PowerPoint-presentation</vt:lpstr>
    </vt:vector>
  </TitlesOfParts>
  <Company>Landstinget Dalarna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Tjatande mamma och bristande tidsuppfattning</dc:title>
  <dc:creator>Janeslätt Gunnel /Habilitering Dalarna /Falun</dc:creator>
  <cp:lastModifiedBy>Torbjörn Lundgren</cp:lastModifiedBy>
  <cp:revision>198</cp:revision>
  <cp:lastPrinted>2014-06-13T16:10:08Z</cp:lastPrinted>
  <dcterms:created xsi:type="dcterms:W3CDTF">2013-11-05T13:33:03Z</dcterms:created>
  <dcterms:modified xsi:type="dcterms:W3CDTF">2024-07-23T12:44:29Z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0x0101000B3AC3F9F63DC3438E2C3D45C61AD41C</vt:lpwstr>
  </property>
</Properties>
</file>