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57" r:id="rId4"/>
    <p:sldId id="258" r:id="rId5"/>
    <p:sldId id="259" r:id="rId6"/>
    <p:sldId id="262" r:id="rId7"/>
    <p:sldId id="263" r:id="rId8"/>
    <p:sldId id="264" r:id="rId9"/>
    <p:sldId id="260" r:id="rId10"/>
    <p:sldId id="265" r:id="rId11"/>
    <p:sldId id="266" r:id="rId12"/>
    <p:sldId id="261" r:id="rId13"/>
    <p:sldId id="267" r:id="rId14"/>
    <p:sldId id="268"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5" autoAdjust="0"/>
    <p:restoredTop sz="94660"/>
  </p:normalViewPr>
  <p:slideViewPr>
    <p:cSldViewPr snapToGrid="0">
      <p:cViewPr varScale="1">
        <p:scale>
          <a:sx n="90" d="100"/>
          <a:sy n="90" d="100"/>
        </p:scale>
        <p:origin x="45"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03E3F0FD-C2E1-471B-AD8C-DBC72AAF7702}" type="datetimeFigureOut">
              <a:rPr lang="sv-SE" smtClean="0"/>
              <a:t>2024-07-25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22339F1-7169-4BF3-9B6E-F34FC1150486}" type="slidenum">
              <a:rPr lang="sv-SE" smtClean="0"/>
              <a:t>‹#›</a:t>
            </a:fld>
            <a:endParaRPr lang="sv-SE"/>
          </a:p>
        </p:txBody>
      </p:sp>
    </p:spTree>
    <p:extLst>
      <p:ext uri="{BB962C8B-B14F-4D97-AF65-F5344CB8AC3E}">
        <p14:creationId xmlns:p14="http://schemas.microsoft.com/office/powerpoint/2010/main" val="906212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03E3F0FD-C2E1-471B-AD8C-DBC72AAF7702}" type="datetimeFigureOut">
              <a:rPr lang="sv-SE" smtClean="0"/>
              <a:t>2024-07-25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22339F1-7169-4BF3-9B6E-F34FC1150486}" type="slidenum">
              <a:rPr lang="sv-SE" smtClean="0"/>
              <a:t>‹#›</a:t>
            </a:fld>
            <a:endParaRPr lang="sv-SE"/>
          </a:p>
        </p:txBody>
      </p:sp>
    </p:spTree>
    <p:extLst>
      <p:ext uri="{BB962C8B-B14F-4D97-AF65-F5344CB8AC3E}">
        <p14:creationId xmlns:p14="http://schemas.microsoft.com/office/powerpoint/2010/main" val="97824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03E3F0FD-C2E1-471B-AD8C-DBC72AAF7702}" type="datetimeFigureOut">
              <a:rPr lang="sv-SE" smtClean="0"/>
              <a:t>2024-07-25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22339F1-7169-4BF3-9B6E-F34FC1150486}" type="slidenum">
              <a:rPr lang="sv-SE" smtClean="0"/>
              <a:t>‹#›</a:t>
            </a:fld>
            <a:endParaRPr lang="sv-SE"/>
          </a:p>
        </p:txBody>
      </p:sp>
    </p:spTree>
    <p:extLst>
      <p:ext uri="{BB962C8B-B14F-4D97-AF65-F5344CB8AC3E}">
        <p14:creationId xmlns:p14="http://schemas.microsoft.com/office/powerpoint/2010/main" val="261706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03E3F0FD-C2E1-471B-AD8C-DBC72AAF7702}" type="datetimeFigureOut">
              <a:rPr lang="sv-SE" smtClean="0"/>
              <a:t>2024-07-25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22339F1-7169-4BF3-9B6E-F34FC1150486}" type="slidenum">
              <a:rPr lang="sv-SE" smtClean="0"/>
              <a:t>‹#›</a:t>
            </a:fld>
            <a:endParaRPr lang="sv-SE"/>
          </a:p>
        </p:txBody>
      </p:sp>
    </p:spTree>
    <p:extLst>
      <p:ext uri="{BB962C8B-B14F-4D97-AF65-F5344CB8AC3E}">
        <p14:creationId xmlns:p14="http://schemas.microsoft.com/office/powerpoint/2010/main" val="4130057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03E3F0FD-C2E1-471B-AD8C-DBC72AAF7702}" type="datetimeFigureOut">
              <a:rPr lang="sv-SE" smtClean="0"/>
              <a:t>2024-07-25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22339F1-7169-4BF3-9B6E-F34FC1150486}" type="slidenum">
              <a:rPr lang="sv-SE" smtClean="0"/>
              <a:t>‹#›</a:t>
            </a:fld>
            <a:endParaRPr lang="sv-SE"/>
          </a:p>
        </p:txBody>
      </p:sp>
    </p:spTree>
    <p:extLst>
      <p:ext uri="{BB962C8B-B14F-4D97-AF65-F5344CB8AC3E}">
        <p14:creationId xmlns:p14="http://schemas.microsoft.com/office/powerpoint/2010/main" val="303859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03E3F0FD-C2E1-471B-AD8C-DBC72AAF7702}" type="datetimeFigureOut">
              <a:rPr lang="sv-SE" smtClean="0"/>
              <a:t>2024-07-25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22339F1-7169-4BF3-9B6E-F34FC1150486}" type="slidenum">
              <a:rPr lang="sv-SE" smtClean="0"/>
              <a:t>‹#›</a:t>
            </a:fld>
            <a:endParaRPr lang="sv-SE"/>
          </a:p>
        </p:txBody>
      </p:sp>
    </p:spTree>
    <p:extLst>
      <p:ext uri="{BB962C8B-B14F-4D97-AF65-F5344CB8AC3E}">
        <p14:creationId xmlns:p14="http://schemas.microsoft.com/office/powerpoint/2010/main" val="4053495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03E3F0FD-C2E1-471B-AD8C-DBC72AAF7702}" type="datetimeFigureOut">
              <a:rPr lang="sv-SE" smtClean="0"/>
              <a:t>2024-07-25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522339F1-7169-4BF3-9B6E-F34FC1150486}" type="slidenum">
              <a:rPr lang="sv-SE" smtClean="0"/>
              <a:t>‹#›</a:t>
            </a:fld>
            <a:endParaRPr lang="sv-SE"/>
          </a:p>
        </p:txBody>
      </p:sp>
    </p:spTree>
    <p:extLst>
      <p:ext uri="{BB962C8B-B14F-4D97-AF65-F5344CB8AC3E}">
        <p14:creationId xmlns:p14="http://schemas.microsoft.com/office/powerpoint/2010/main" val="94345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03E3F0FD-C2E1-471B-AD8C-DBC72AAF7702}" type="datetimeFigureOut">
              <a:rPr lang="sv-SE" smtClean="0"/>
              <a:t>2024-07-25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522339F1-7169-4BF3-9B6E-F34FC1150486}" type="slidenum">
              <a:rPr lang="sv-SE" smtClean="0"/>
              <a:t>‹#›</a:t>
            </a:fld>
            <a:endParaRPr lang="sv-SE"/>
          </a:p>
        </p:txBody>
      </p:sp>
    </p:spTree>
    <p:extLst>
      <p:ext uri="{BB962C8B-B14F-4D97-AF65-F5344CB8AC3E}">
        <p14:creationId xmlns:p14="http://schemas.microsoft.com/office/powerpoint/2010/main" val="2692067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3E3F0FD-C2E1-471B-AD8C-DBC72AAF7702}" type="datetimeFigureOut">
              <a:rPr lang="sv-SE" smtClean="0"/>
              <a:t>2024-07-25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22339F1-7169-4BF3-9B6E-F34FC1150486}" type="slidenum">
              <a:rPr lang="sv-SE" smtClean="0"/>
              <a:t>‹#›</a:t>
            </a:fld>
            <a:endParaRPr lang="sv-SE"/>
          </a:p>
        </p:txBody>
      </p:sp>
    </p:spTree>
    <p:extLst>
      <p:ext uri="{BB962C8B-B14F-4D97-AF65-F5344CB8AC3E}">
        <p14:creationId xmlns:p14="http://schemas.microsoft.com/office/powerpoint/2010/main" val="3335010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03E3F0FD-C2E1-471B-AD8C-DBC72AAF7702}" type="datetimeFigureOut">
              <a:rPr lang="sv-SE" smtClean="0"/>
              <a:t>2024-07-25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22339F1-7169-4BF3-9B6E-F34FC1150486}" type="slidenum">
              <a:rPr lang="sv-SE" smtClean="0"/>
              <a:t>‹#›</a:t>
            </a:fld>
            <a:endParaRPr lang="sv-SE"/>
          </a:p>
        </p:txBody>
      </p:sp>
    </p:spTree>
    <p:extLst>
      <p:ext uri="{BB962C8B-B14F-4D97-AF65-F5344CB8AC3E}">
        <p14:creationId xmlns:p14="http://schemas.microsoft.com/office/powerpoint/2010/main" val="242884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03E3F0FD-C2E1-471B-AD8C-DBC72AAF7702}" type="datetimeFigureOut">
              <a:rPr lang="sv-SE" smtClean="0"/>
              <a:t>2024-07-25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22339F1-7169-4BF3-9B6E-F34FC1150486}" type="slidenum">
              <a:rPr lang="sv-SE" smtClean="0"/>
              <a:t>‹#›</a:t>
            </a:fld>
            <a:endParaRPr lang="sv-SE"/>
          </a:p>
        </p:txBody>
      </p:sp>
    </p:spTree>
    <p:extLst>
      <p:ext uri="{BB962C8B-B14F-4D97-AF65-F5344CB8AC3E}">
        <p14:creationId xmlns:p14="http://schemas.microsoft.com/office/powerpoint/2010/main" val="3960748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3F0FD-C2E1-471B-AD8C-DBC72AAF7702}" type="datetimeFigureOut">
              <a:rPr lang="sv-SE" smtClean="0"/>
              <a:t>2024-07-25</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2339F1-7169-4BF3-9B6E-F34FC1150486}" type="slidenum">
              <a:rPr lang="sv-SE" smtClean="0"/>
              <a:t>‹#›</a:t>
            </a:fld>
            <a:endParaRPr lang="sv-SE"/>
          </a:p>
        </p:txBody>
      </p:sp>
    </p:spTree>
    <p:extLst>
      <p:ext uri="{BB962C8B-B14F-4D97-AF65-F5344CB8AC3E}">
        <p14:creationId xmlns:p14="http://schemas.microsoft.com/office/powerpoint/2010/main" val="2067929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fungerandemedier.se/" TargetMode="External"/><Relationship Id="rId2" Type="http://schemas.openxmlformats.org/officeDocument/2006/relationships/hyperlink" Target="http://fm.darub.org/" TargetMode="External"/><Relationship Id="rId1" Type="http://schemas.openxmlformats.org/officeDocument/2006/relationships/slideLayout" Target="../slideLayouts/slideLayout2.xml"/><Relationship Id="rId4" Type="http://schemas.openxmlformats.org/officeDocument/2006/relationships/hyperlink" Target="http://www.leksand.se/sv/Uppleva-och-gor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pps.optimalworkshop.com/optimalsort/shared-results/funkanu/r1061o64/pf1ht13fdq2xm53zxf0n7c7fx7pm1rq0"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Välkomna</a:t>
            </a:r>
          </a:p>
        </p:txBody>
      </p:sp>
    </p:spTree>
    <p:extLst>
      <p:ext uri="{BB962C8B-B14F-4D97-AF65-F5344CB8AC3E}">
        <p14:creationId xmlns:p14="http://schemas.microsoft.com/office/powerpoint/2010/main" val="666884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337" y="643174"/>
            <a:ext cx="4680882" cy="2756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337" y="3399252"/>
            <a:ext cx="4616942" cy="295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5368" y="808436"/>
            <a:ext cx="4874520" cy="2425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5368" y="3399252"/>
            <a:ext cx="4931354" cy="258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819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1433512" y="528637"/>
            <a:ext cx="9324975" cy="5800725"/>
          </a:xfrm>
          <a:prstGeom prst="rect">
            <a:avLst/>
          </a:prstGeom>
        </p:spPr>
      </p:pic>
      <p:grpSp>
        <p:nvGrpSpPr>
          <p:cNvPr id="10" name="Grupp 9"/>
          <p:cNvGrpSpPr/>
          <p:nvPr/>
        </p:nvGrpSpPr>
        <p:grpSpPr>
          <a:xfrm>
            <a:off x="1324377" y="1416676"/>
            <a:ext cx="4226417" cy="3992451"/>
            <a:chOff x="1324377" y="1416676"/>
            <a:chExt cx="4226417" cy="3992451"/>
          </a:xfrm>
        </p:grpSpPr>
        <p:sp>
          <p:nvSpPr>
            <p:cNvPr id="5" name="Rektangel med rundade hörn 4"/>
            <p:cNvSpPr/>
            <p:nvPr/>
          </p:nvSpPr>
          <p:spPr>
            <a:xfrm>
              <a:off x="4095482" y="1416676"/>
              <a:ext cx="1455312" cy="78561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med rundade hörn 5"/>
            <p:cNvSpPr/>
            <p:nvPr/>
          </p:nvSpPr>
          <p:spPr>
            <a:xfrm>
              <a:off x="1324377" y="2380445"/>
              <a:ext cx="2346102" cy="302868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8" name="Rak pil 7"/>
            <p:cNvCxnSpPr/>
            <p:nvPr/>
          </p:nvCxnSpPr>
          <p:spPr>
            <a:xfrm flipV="1">
              <a:off x="3103809" y="1684985"/>
              <a:ext cx="991673" cy="69546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61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516157" y="2364828"/>
            <a:ext cx="5263872" cy="3949589"/>
          </a:xfrm>
          <a:prstGeom prst="rect">
            <a:avLst/>
          </a:prstGeom>
        </p:spPr>
      </p:pic>
      <p:pic>
        <p:nvPicPr>
          <p:cNvPr id="5" name="Bildobjekt 4"/>
          <p:cNvPicPr>
            <a:picLocks noChangeAspect="1"/>
          </p:cNvPicPr>
          <p:nvPr/>
        </p:nvPicPr>
        <p:blipFill>
          <a:blip r:embed="rId3"/>
          <a:stretch>
            <a:fillRect/>
          </a:stretch>
        </p:blipFill>
        <p:spPr>
          <a:xfrm>
            <a:off x="4648463" y="1545465"/>
            <a:ext cx="7273271" cy="4768952"/>
          </a:xfrm>
          <a:prstGeom prst="rect">
            <a:avLst/>
          </a:prstGeom>
        </p:spPr>
      </p:pic>
      <p:sp>
        <p:nvSpPr>
          <p:cNvPr id="2" name="textruta 1"/>
          <p:cNvSpPr txBox="1"/>
          <p:nvPr/>
        </p:nvSpPr>
        <p:spPr>
          <a:xfrm>
            <a:off x="516157" y="347729"/>
            <a:ext cx="4979825" cy="646331"/>
          </a:xfrm>
          <a:prstGeom prst="rect">
            <a:avLst/>
          </a:prstGeom>
          <a:noFill/>
        </p:spPr>
        <p:txBody>
          <a:bodyPr wrap="none" rtlCol="0">
            <a:spAutoFit/>
          </a:bodyPr>
          <a:lstStyle/>
          <a:p>
            <a:r>
              <a:rPr lang="sv-SE" sz="3600" dirty="0"/>
              <a:t>Nya fungerandemedier.se</a:t>
            </a:r>
          </a:p>
        </p:txBody>
      </p:sp>
    </p:spTree>
    <p:extLst>
      <p:ext uri="{BB962C8B-B14F-4D97-AF65-F5344CB8AC3E}">
        <p14:creationId xmlns:p14="http://schemas.microsoft.com/office/powerpoint/2010/main" val="380849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ruta 3"/>
          <p:cNvSpPr txBox="1"/>
          <p:nvPr/>
        </p:nvSpPr>
        <p:spPr>
          <a:xfrm>
            <a:off x="2467859" y="1918286"/>
            <a:ext cx="7035644" cy="954107"/>
          </a:xfrm>
          <a:prstGeom prst="rect">
            <a:avLst/>
          </a:prstGeom>
          <a:noFill/>
        </p:spPr>
        <p:txBody>
          <a:bodyPr wrap="none" rtlCol="0">
            <a:spAutoFit/>
          </a:bodyPr>
          <a:lstStyle/>
          <a:p>
            <a:r>
              <a:rPr lang="sv-SE" sz="2800" dirty="0"/>
              <a:t>Testa portalen </a:t>
            </a:r>
            <a:r>
              <a:rPr lang="sv-SE" sz="2800" dirty="0">
                <a:hlinkClick r:id="rId2"/>
              </a:rPr>
              <a:t>fm.darub.org</a:t>
            </a:r>
            <a:endParaRPr lang="sv-SE" sz="2800" dirty="0"/>
          </a:p>
          <a:p>
            <a:r>
              <a:rPr lang="sv-SE" sz="2800" dirty="0"/>
              <a:t>Jämför med </a:t>
            </a:r>
            <a:r>
              <a:rPr lang="sv-SE" sz="2800" dirty="0">
                <a:hlinkClick r:id="rId3"/>
              </a:rPr>
              <a:t>http://www.fungerandemedier.se/</a:t>
            </a:r>
            <a:endParaRPr lang="sv-SE" sz="2800" dirty="0"/>
          </a:p>
        </p:txBody>
      </p:sp>
      <p:sp>
        <p:nvSpPr>
          <p:cNvPr id="5" name="textruta 4"/>
          <p:cNvSpPr txBox="1"/>
          <p:nvPr/>
        </p:nvSpPr>
        <p:spPr>
          <a:xfrm>
            <a:off x="2467859" y="3327413"/>
            <a:ext cx="6860853" cy="523220"/>
          </a:xfrm>
          <a:prstGeom prst="rect">
            <a:avLst/>
          </a:prstGeom>
          <a:noFill/>
        </p:spPr>
        <p:txBody>
          <a:bodyPr wrap="none" rtlCol="0">
            <a:spAutoFit/>
          </a:bodyPr>
          <a:lstStyle/>
          <a:p>
            <a:r>
              <a:rPr lang="sv-SE" sz="2800" dirty="0"/>
              <a:t>Jämför fm.darub.org med </a:t>
            </a:r>
            <a:r>
              <a:rPr lang="sv-SE" sz="2800" dirty="0">
                <a:hlinkClick r:id="rId4"/>
              </a:rPr>
              <a:t>Leksands kommun </a:t>
            </a:r>
            <a:endParaRPr lang="sv-SE" sz="2800" dirty="0"/>
          </a:p>
        </p:txBody>
      </p:sp>
      <p:sp>
        <p:nvSpPr>
          <p:cNvPr id="6" name="textruta 5"/>
          <p:cNvSpPr txBox="1"/>
          <p:nvPr/>
        </p:nvSpPr>
        <p:spPr>
          <a:xfrm>
            <a:off x="2467859" y="4305653"/>
            <a:ext cx="8563370" cy="523220"/>
          </a:xfrm>
          <a:prstGeom prst="rect">
            <a:avLst/>
          </a:prstGeom>
          <a:noFill/>
        </p:spPr>
        <p:txBody>
          <a:bodyPr wrap="none" rtlCol="0">
            <a:spAutoFit/>
          </a:bodyPr>
          <a:lstStyle/>
          <a:p>
            <a:r>
              <a:rPr lang="sv-SE" sz="2800" dirty="0"/>
              <a:t>Försök testa det som skiljer från tidigare och kommentera</a:t>
            </a:r>
          </a:p>
        </p:txBody>
      </p:sp>
    </p:spTree>
    <p:extLst>
      <p:ext uri="{BB962C8B-B14F-4D97-AF65-F5344CB8AC3E}">
        <p14:creationId xmlns:p14="http://schemas.microsoft.com/office/powerpoint/2010/main" val="540836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457198" y="1006246"/>
            <a:ext cx="11146221" cy="5536837"/>
          </a:xfrm>
          <a:prstGeom prst="rect">
            <a:avLst/>
          </a:prstGeom>
        </p:spPr>
        <p:txBody>
          <a:bodyPr wrap="square">
            <a:spAutoFit/>
          </a:bodyPr>
          <a:lstStyle/>
          <a:p>
            <a:pPr>
              <a:lnSpc>
                <a:spcPct val="200000"/>
              </a:lnSpc>
              <a:spcAft>
                <a:spcPts val="0"/>
              </a:spcAft>
            </a:pPr>
            <a:r>
              <a:rPr lang="sv-SE" sz="2000" dirty="0">
                <a:solidFill>
                  <a:srgbClr val="000000"/>
                </a:solidFill>
                <a:latin typeface="Arial" panose="020B0604020202020204" pitchFamily="34" charset="0"/>
                <a:ea typeface="Arial" panose="020B0604020202020204" pitchFamily="34" charset="0"/>
              </a:rPr>
              <a:t>Vad är ditt första intryck jämfört med den tidigare portalen.       		Bättre/sämre</a:t>
            </a:r>
          </a:p>
          <a:p>
            <a:pPr>
              <a:lnSpc>
                <a:spcPct val="200000"/>
              </a:lnSpc>
              <a:spcAft>
                <a:spcPts val="0"/>
              </a:spcAft>
            </a:pPr>
            <a:r>
              <a:rPr lang="sv-SE" sz="2000" dirty="0">
                <a:solidFill>
                  <a:srgbClr val="000000"/>
                </a:solidFill>
                <a:latin typeface="Arial" panose="020B0604020202020204" pitchFamily="34" charset="0"/>
                <a:ea typeface="Arial" panose="020B0604020202020204" pitchFamily="34" charset="0"/>
              </a:rPr>
              <a:t>Hur hittar du information om vad portalen handlar om     			Bra/dåligt</a:t>
            </a:r>
          </a:p>
          <a:p>
            <a:pPr>
              <a:lnSpc>
                <a:spcPct val="200000"/>
              </a:lnSpc>
              <a:spcAft>
                <a:spcPts val="0"/>
              </a:spcAft>
            </a:pPr>
            <a:r>
              <a:rPr lang="sv-SE" sz="2000" dirty="0">
                <a:solidFill>
                  <a:srgbClr val="000000"/>
                </a:solidFill>
                <a:latin typeface="Arial" panose="020B0604020202020204" pitchFamily="34" charset="0"/>
                <a:ea typeface="Arial" panose="020B0604020202020204" pitchFamily="34" charset="0"/>
              </a:rPr>
              <a:t>Hur får du kontaktuppgifter.       						Bra/dåligt</a:t>
            </a:r>
          </a:p>
          <a:p>
            <a:pPr>
              <a:lnSpc>
                <a:spcPct val="200000"/>
              </a:lnSpc>
              <a:spcAft>
                <a:spcPts val="0"/>
              </a:spcAft>
            </a:pPr>
            <a:r>
              <a:rPr lang="sv-SE" sz="2000" dirty="0">
                <a:solidFill>
                  <a:srgbClr val="000000"/>
                </a:solidFill>
                <a:latin typeface="Arial" panose="020B0604020202020204" pitchFamily="34" charset="0"/>
                <a:ea typeface="Arial" panose="020B0604020202020204" pitchFamily="34" charset="0"/>
              </a:rPr>
              <a:t>Du vill ha information om utvecklingsstörning     Hur gör Du.   		Lätt/svårt</a:t>
            </a:r>
          </a:p>
          <a:p>
            <a:pPr>
              <a:lnSpc>
                <a:spcPct val="200000"/>
              </a:lnSpc>
              <a:spcAft>
                <a:spcPts val="0"/>
              </a:spcAft>
            </a:pPr>
            <a:r>
              <a:rPr lang="sv-SE" sz="2000" dirty="0">
                <a:solidFill>
                  <a:srgbClr val="000000"/>
                </a:solidFill>
                <a:latin typeface="Arial" panose="020B0604020202020204" pitchFamily="34" charset="0"/>
                <a:ea typeface="Arial" panose="020B0604020202020204" pitchFamily="34" charset="0"/>
              </a:rPr>
              <a:t>Du vill ändra bakgrundsfärg.           Hur gör du.          			Lätt/svårt</a:t>
            </a:r>
          </a:p>
          <a:p>
            <a:pPr>
              <a:lnSpc>
                <a:spcPct val="200000"/>
              </a:lnSpc>
              <a:spcAft>
                <a:spcPts val="0"/>
              </a:spcAft>
            </a:pPr>
            <a:r>
              <a:rPr lang="sv-SE" sz="2000" dirty="0">
                <a:solidFill>
                  <a:srgbClr val="000000"/>
                </a:solidFill>
                <a:latin typeface="Arial" panose="020B0604020202020204" pitchFamily="34" charset="0"/>
                <a:ea typeface="Arial" panose="020B0604020202020204" pitchFamily="34" charset="0"/>
              </a:rPr>
              <a:t>Det finns "Ämnen à till ö" men inte "populära ämnen".    			Föredrar båda/bara?</a:t>
            </a:r>
          </a:p>
          <a:p>
            <a:pPr>
              <a:lnSpc>
                <a:spcPct val="200000"/>
              </a:lnSpc>
              <a:spcAft>
                <a:spcPts val="0"/>
              </a:spcAft>
            </a:pPr>
            <a:r>
              <a:rPr lang="sv-SE" sz="2000" dirty="0">
                <a:solidFill>
                  <a:srgbClr val="000000"/>
                </a:solidFill>
                <a:latin typeface="Arial" panose="020B0604020202020204" pitchFamily="34" charset="0"/>
                <a:ea typeface="Arial" panose="020B0604020202020204" pitchFamily="34" charset="0"/>
              </a:rPr>
              <a:t>Kan knapparna för ämnesområden vara mindre?       			Ja/nej</a:t>
            </a:r>
          </a:p>
          <a:p>
            <a:pPr>
              <a:lnSpc>
                <a:spcPct val="200000"/>
              </a:lnSpc>
              <a:spcAft>
                <a:spcPts val="0"/>
              </a:spcAft>
            </a:pPr>
            <a:r>
              <a:rPr lang="sv-SE" sz="2000" dirty="0">
                <a:solidFill>
                  <a:srgbClr val="000000"/>
                </a:solidFill>
                <a:latin typeface="Arial" panose="020B0604020202020204" pitchFamily="34" charset="0"/>
                <a:ea typeface="Arial" panose="020B0604020202020204" pitchFamily="34" charset="0"/>
              </a:rPr>
              <a:t>På gamla portalen ligger ämnesområden redan i den lilla rutan.   		Bra/dåligt</a:t>
            </a:r>
          </a:p>
          <a:p>
            <a:pPr>
              <a:lnSpc>
                <a:spcPct val="200000"/>
              </a:lnSpc>
              <a:spcAft>
                <a:spcPts val="0"/>
              </a:spcAft>
            </a:pPr>
            <a:r>
              <a:rPr lang="sv-SE" sz="2000" dirty="0">
                <a:solidFill>
                  <a:srgbClr val="000000"/>
                </a:solidFill>
                <a:latin typeface="Arial" panose="020B0604020202020204" pitchFamily="34" charset="0"/>
                <a:ea typeface="Arial" panose="020B0604020202020204" pitchFamily="34" charset="0"/>
              </a:rPr>
              <a:t>Jämför den nya portalens menyer med Leksand.se. Föredrar.     		Leksand/ vår nya</a:t>
            </a:r>
            <a:endParaRPr lang="sv-SE" sz="2000" dirty="0">
              <a:solidFill>
                <a:srgbClr val="000000"/>
              </a:solidFill>
              <a:effectLst/>
              <a:latin typeface="Arial" panose="020B0604020202020204" pitchFamily="34" charset="0"/>
              <a:ea typeface="Arial" panose="020B0604020202020204" pitchFamily="34" charset="0"/>
            </a:endParaRPr>
          </a:p>
        </p:txBody>
      </p:sp>
      <p:sp>
        <p:nvSpPr>
          <p:cNvPr id="5" name="textruta 4"/>
          <p:cNvSpPr txBox="1"/>
          <p:nvPr/>
        </p:nvSpPr>
        <p:spPr>
          <a:xfrm>
            <a:off x="457198" y="110359"/>
            <a:ext cx="3839064" cy="646331"/>
          </a:xfrm>
          <a:prstGeom prst="rect">
            <a:avLst/>
          </a:prstGeom>
          <a:noFill/>
        </p:spPr>
        <p:txBody>
          <a:bodyPr wrap="none" rtlCol="0">
            <a:spAutoFit/>
          </a:bodyPr>
          <a:lstStyle/>
          <a:p>
            <a:r>
              <a:rPr lang="sv-SE" sz="3600" dirty="0"/>
              <a:t>Frågor att diskutera</a:t>
            </a:r>
          </a:p>
        </p:txBody>
      </p:sp>
    </p:spTree>
    <p:extLst>
      <p:ext uri="{BB962C8B-B14F-4D97-AF65-F5344CB8AC3E}">
        <p14:creationId xmlns:p14="http://schemas.microsoft.com/office/powerpoint/2010/main" val="560450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6069217" y="687622"/>
            <a:ext cx="5263872" cy="3949589"/>
          </a:xfrm>
          <a:prstGeom prst="rect">
            <a:avLst/>
          </a:prstGeom>
        </p:spPr>
      </p:pic>
      <p:sp>
        <p:nvSpPr>
          <p:cNvPr id="6" name="textruta 5"/>
          <p:cNvSpPr txBox="1"/>
          <p:nvPr/>
        </p:nvSpPr>
        <p:spPr>
          <a:xfrm>
            <a:off x="427132" y="1251027"/>
            <a:ext cx="1988237" cy="584775"/>
          </a:xfrm>
          <a:prstGeom prst="rect">
            <a:avLst/>
          </a:prstGeom>
          <a:noFill/>
        </p:spPr>
        <p:txBody>
          <a:bodyPr wrap="none" rtlCol="0">
            <a:spAutoFit/>
          </a:bodyPr>
          <a:lstStyle/>
          <a:p>
            <a:r>
              <a:rPr lang="sv-SE" sz="3200" dirty="0">
                <a:latin typeface="Tahoma" panose="020B0604030504040204" pitchFamily="34" charset="0"/>
                <a:ea typeface="Tahoma" panose="020B0604030504040204" pitchFamily="34" charset="0"/>
                <a:cs typeface="Tahoma" panose="020B0604030504040204" pitchFamily="34" charset="0"/>
              </a:rPr>
              <a:t>Oss själva</a:t>
            </a:r>
          </a:p>
        </p:txBody>
      </p:sp>
      <p:sp>
        <p:nvSpPr>
          <p:cNvPr id="7" name="textruta 6"/>
          <p:cNvSpPr txBox="1"/>
          <p:nvPr/>
        </p:nvSpPr>
        <p:spPr>
          <a:xfrm>
            <a:off x="427132" y="1835802"/>
            <a:ext cx="4505144" cy="584775"/>
          </a:xfrm>
          <a:prstGeom prst="rect">
            <a:avLst/>
          </a:prstGeom>
          <a:noFill/>
        </p:spPr>
        <p:txBody>
          <a:bodyPr wrap="none" rtlCol="0">
            <a:spAutoFit/>
          </a:bodyPr>
          <a:lstStyle/>
          <a:p>
            <a:r>
              <a:rPr lang="sv-SE" sz="3200" dirty="0">
                <a:latin typeface="Tahoma" panose="020B0604030504040204" pitchFamily="34" charset="0"/>
                <a:ea typeface="Tahoma" panose="020B0604030504040204" pitchFamily="34" charset="0"/>
                <a:cs typeface="Tahoma" panose="020B0604030504040204" pitchFamily="34" charset="0"/>
              </a:rPr>
              <a:t>Utvecklare av produkter</a:t>
            </a:r>
          </a:p>
        </p:txBody>
      </p:sp>
      <p:sp>
        <p:nvSpPr>
          <p:cNvPr id="8" name="textruta 7"/>
          <p:cNvSpPr txBox="1"/>
          <p:nvPr/>
        </p:nvSpPr>
        <p:spPr>
          <a:xfrm>
            <a:off x="427132" y="2388799"/>
            <a:ext cx="3003964" cy="584775"/>
          </a:xfrm>
          <a:prstGeom prst="rect">
            <a:avLst/>
          </a:prstGeom>
          <a:noFill/>
        </p:spPr>
        <p:txBody>
          <a:bodyPr wrap="none" rtlCol="0">
            <a:spAutoFit/>
          </a:bodyPr>
          <a:lstStyle/>
          <a:p>
            <a:r>
              <a:rPr lang="sv-SE" sz="3200" dirty="0">
                <a:latin typeface="Tahoma" panose="020B0604030504040204" pitchFamily="34" charset="0"/>
                <a:ea typeface="Tahoma" panose="020B0604030504040204" pitchFamily="34" charset="0"/>
                <a:cs typeface="Tahoma" panose="020B0604030504040204" pitchFamily="34" charset="0"/>
              </a:rPr>
              <a:t>Standardisering</a:t>
            </a:r>
          </a:p>
        </p:txBody>
      </p:sp>
      <p:sp>
        <p:nvSpPr>
          <p:cNvPr id="9" name="textruta 8"/>
          <p:cNvSpPr txBox="1"/>
          <p:nvPr/>
        </p:nvSpPr>
        <p:spPr>
          <a:xfrm>
            <a:off x="652557" y="4052436"/>
            <a:ext cx="5189241" cy="584775"/>
          </a:xfrm>
          <a:prstGeom prst="rect">
            <a:avLst/>
          </a:prstGeom>
          <a:noFill/>
        </p:spPr>
        <p:txBody>
          <a:bodyPr wrap="none" rtlCol="0">
            <a:spAutoFit/>
          </a:bodyPr>
          <a:lstStyle/>
          <a:p>
            <a:r>
              <a:rPr lang="sv-SE" sz="3200" dirty="0">
                <a:solidFill>
                  <a:srgbClr val="C00000"/>
                </a:solidFill>
                <a:latin typeface="Tahoma" panose="020B0604030504040204" pitchFamily="34" charset="0"/>
                <a:ea typeface="Tahoma" panose="020B0604030504040204" pitchFamily="34" charset="0"/>
                <a:cs typeface="Tahoma" panose="020B0604030504040204" pitchFamily="34" charset="0"/>
              </a:rPr>
              <a:t>Vi vill förmedla kunskap om</a:t>
            </a:r>
            <a:endParaRPr lang="sv-SE" dirty="0">
              <a:solidFill>
                <a:srgbClr val="C00000"/>
              </a:solidFill>
            </a:endParaRPr>
          </a:p>
        </p:txBody>
      </p:sp>
      <p:sp>
        <p:nvSpPr>
          <p:cNvPr id="11" name="textruta 10"/>
          <p:cNvSpPr txBox="1"/>
          <p:nvPr/>
        </p:nvSpPr>
        <p:spPr>
          <a:xfrm>
            <a:off x="600956" y="4788577"/>
            <a:ext cx="4972643" cy="584775"/>
          </a:xfrm>
          <a:prstGeom prst="rect">
            <a:avLst/>
          </a:prstGeom>
          <a:noFill/>
        </p:spPr>
        <p:txBody>
          <a:bodyPr wrap="none" rtlCol="0">
            <a:spAutoFit/>
          </a:bodyPr>
          <a:lstStyle/>
          <a:p>
            <a:r>
              <a:rPr lang="sv-SE" sz="3200" dirty="0">
                <a:solidFill>
                  <a:prstClr val="black"/>
                </a:solidFill>
                <a:latin typeface="Tahoma" panose="020B0604030504040204" pitchFamily="34" charset="0"/>
                <a:ea typeface="Tahoma" panose="020B0604030504040204" pitchFamily="34" charset="0"/>
                <a:cs typeface="Tahoma" panose="020B0604030504040204" pitchFamily="34" charset="0"/>
              </a:rPr>
              <a:t>Hur vi tänker och fungerar</a:t>
            </a:r>
            <a:endParaRPr lang="sv-SE" dirty="0"/>
          </a:p>
        </p:txBody>
      </p:sp>
      <p:sp>
        <p:nvSpPr>
          <p:cNvPr id="12" name="textruta 11"/>
          <p:cNvSpPr txBox="1"/>
          <p:nvPr/>
        </p:nvSpPr>
        <p:spPr>
          <a:xfrm>
            <a:off x="427131" y="666252"/>
            <a:ext cx="2448106" cy="584775"/>
          </a:xfrm>
          <a:prstGeom prst="rect">
            <a:avLst/>
          </a:prstGeom>
          <a:noFill/>
        </p:spPr>
        <p:txBody>
          <a:bodyPr wrap="none" rtlCol="0">
            <a:spAutoFit/>
          </a:bodyPr>
          <a:lstStyle/>
          <a:p>
            <a:r>
              <a:rPr lang="sv-SE" sz="3200" dirty="0">
                <a:solidFill>
                  <a:srgbClr val="C00000"/>
                </a:solidFill>
                <a:latin typeface="Tahoma" panose="020B0604030504040204" pitchFamily="34" charset="0"/>
                <a:ea typeface="Tahoma" panose="020B0604030504040204" pitchFamily="34" charset="0"/>
                <a:cs typeface="Tahoma" panose="020B0604030504040204" pitchFamily="34" charset="0"/>
              </a:rPr>
              <a:t>En portal för</a:t>
            </a:r>
            <a:endParaRPr lang="sv-SE" dirty="0">
              <a:solidFill>
                <a:srgbClr val="C00000"/>
              </a:solidFill>
            </a:endParaRPr>
          </a:p>
        </p:txBody>
      </p:sp>
      <p:sp>
        <p:nvSpPr>
          <p:cNvPr id="13" name="textruta 12"/>
          <p:cNvSpPr txBox="1"/>
          <p:nvPr/>
        </p:nvSpPr>
        <p:spPr>
          <a:xfrm>
            <a:off x="600956" y="5341574"/>
            <a:ext cx="6938118" cy="584775"/>
          </a:xfrm>
          <a:prstGeom prst="rect">
            <a:avLst/>
          </a:prstGeom>
          <a:noFill/>
        </p:spPr>
        <p:txBody>
          <a:bodyPr wrap="none" rtlCol="0">
            <a:spAutoFit/>
          </a:bodyPr>
          <a:lstStyle/>
          <a:p>
            <a:r>
              <a:rPr lang="sv-SE" sz="3200" dirty="0">
                <a:solidFill>
                  <a:prstClr val="black"/>
                </a:solidFill>
                <a:latin typeface="Tahoma" panose="020B0604030504040204" pitchFamily="34" charset="0"/>
                <a:ea typeface="Tahoma" panose="020B0604030504040204" pitchFamily="34" charset="0"/>
                <a:cs typeface="Tahoma" panose="020B0604030504040204" pitchFamily="34" charset="0"/>
              </a:rPr>
              <a:t>Hur vi tycker att teknik kan användas</a:t>
            </a:r>
            <a:endParaRPr lang="sv-SE" dirty="0"/>
          </a:p>
        </p:txBody>
      </p:sp>
      <p:sp>
        <p:nvSpPr>
          <p:cNvPr id="15" name="textruta 14"/>
          <p:cNvSpPr txBox="1"/>
          <p:nvPr/>
        </p:nvSpPr>
        <p:spPr>
          <a:xfrm>
            <a:off x="600956" y="5894571"/>
            <a:ext cx="11307904" cy="584775"/>
          </a:xfrm>
          <a:prstGeom prst="rect">
            <a:avLst/>
          </a:prstGeom>
          <a:noFill/>
        </p:spPr>
        <p:txBody>
          <a:bodyPr wrap="none" rtlCol="0">
            <a:spAutoFit/>
          </a:bodyPr>
          <a:lstStyle/>
          <a:p>
            <a:r>
              <a:rPr lang="sv-SE" sz="3200" dirty="0">
                <a:solidFill>
                  <a:prstClr val="black"/>
                </a:solidFill>
                <a:latin typeface="Tahoma" panose="020B0604030504040204" pitchFamily="34" charset="0"/>
                <a:ea typeface="Tahoma" panose="020B0604030504040204" pitchFamily="34" charset="0"/>
                <a:cs typeface="Tahoma" panose="020B0604030504040204" pitchFamily="34" charset="0"/>
              </a:rPr>
              <a:t>Hur vi anser att man bör förhålla sig till olika förutsättningar</a:t>
            </a:r>
            <a:endParaRPr lang="sv-SE" dirty="0"/>
          </a:p>
        </p:txBody>
      </p:sp>
      <p:grpSp>
        <p:nvGrpSpPr>
          <p:cNvPr id="22" name="Grupp 21"/>
          <p:cNvGrpSpPr/>
          <p:nvPr/>
        </p:nvGrpSpPr>
        <p:grpSpPr>
          <a:xfrm>
            <a:off x="4932276" y="1057425"/>
            <a:ext cx="4340513" cy="1147982"/>
            <a:chOff x="4932276" y="1057425"/>
            <a:chExt cx="4340513" cy="1147982"/>
          </a:xfrm>
        </p:grpSpPr>
        <p:sp>
          <p:nvSpPr>
            <p:cNvPr id="16" name="Rektangel med rundade hörn 15"/>
            <p:cNvSpPr/>
            <p:nvPr/>
          </p:nvSpPr>
          <p:spPr>
            <a:xfrm>
              <a:off x="7495504" y="1057425"/>
              <a:ext cx="1777285" cy="45076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noFill/>
              </a:endParaRPr>
            </a:p>
          </p:txBody>
        </p:sp>
        <p:cxnSp>
          <p:nvCxnSpPr>
            <p:cNvPr id="18" name="Rak pil 17"/>
            <p:cNvCxnSpPr/>
            <p:nvPr/>
          </p:nvCxnSpPr>
          <p:spPr>
            <a:xfrm flipV="1">
              <a:off x="4932276" y="1543414"/>
              <a:ext cx="3261661" cy="661993"/>
            </a:xfrm>
            <a:prstGeom prst="straightConnector1">
              <a:avLst/>
            </a:prstGeom>
            <a:ln w="28575">
              <a:solidFill>
                <a:srgbClr val="C00000"/>
              </a:solidFill>
              <a:tailEnd type="triangle"/>
            </a:ln>
          </p:spPr>
          <p:style>
            <a:lnRef idx="1">
              <a:schemeClr val="dk1"/>
            </a:lnRef>
            <a:fillRef idx="0">
              <a:schemeClr val="dk1"/>
            </a:fillRef>
            <a:effectRef idx="0">
              <a:schemeClr val="dk1"/>
            </a:effectRef>
            <a:fontRef idx="minor">
              <a:schemeClr val="tx1"/>
            </a:fontRef>
          </p:style>
        </p:cxnSp>
      </p:grpSp>
      <p:pic>
        <p:nvPicPr>
          <p:cNvPr id="20" name="Bildobjekt 19"/>
          <p:cNvPicPr>
            <a:picLocks noChangeAspect="1"/>
          </p:cNvPicPr>
          <p:nvPr/>
        </p:nvPicPr>
        <p:blipFill>
          <a:blip r:embed="rId3"/>
          <a:stretch>
            <a:fillRect/>
          </a:stretch>
        </p:blipFill>
        <p:spPr>
          <a:xfrm>
            <a:off x="2508544" y="1034976"/>
            <a:ext cx="4986960" cy="487722"/>
          </a:xfrm>
          <a:prstGeom prst="rect">
            <a:avLst/>
          </a:prstGeom>
        </p:spPr>
      </p:pic>
      <p:pic>
        <p:nvPicPr>
          <p:cNvPr id="23" name="Bildobjekt 22"/>
          <p:cNvPicPr>
            <a:picLocks noChangeAspect="1"/>
          </p:cNvPicPr>
          <p:nvPr/>
        </p:nvPicPr>
        <p:blipFill>
          <a:blip r:embed="rId4"/>
          <a:stretch>
            <a:fillRect/>
          </a:stretch>
        </p:blipFill>
        <p:spPr>
          <a:xfrm>
            <a:off x="9759830" y="70122"/>
            <a:ext cx="2144456" cy="2144456"/>
          </a:xfrm>
          <a:prstGeom prst="rect">
            <a:avLst/>
          </a:prstGeom>
        </p:spPr>
      </p:pic>
      <p:pic>
        <p:nvPicPr>
          <p:cNvPr id="25" name="Bildobjekt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67642">
            <a:off x="9849667" y="1925714"/>
            <a:ext cx="2627555" cy="3435600"/>
          </a:xfrm>
          <a:prstGeom prst="rect">
            <a:avLst/>
          </a:prstGeom>
        </p:spPr>
      </p:pic>
    </p:spTree>
    <p:extLst>
      <p:ext uri="{BB962C8B-B14F-4D97-AF65-F5344CB8AC3E}">
        <p14:creationId xmlns:p14="http://schemas.microsoft.com/office/powerpoint/2010/main" val="309254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3"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077531" y="486684"/>
            <a:ext cx="10152845" cy="4806444"/>
          </a:xfrm>
          <a:prstGeom prst="rect">
            <a:avLst/>
          </a:prstGeom>
        </p:spPr>
        <p:txBody>
          <a:bodyPr wrap="square">
            <a:spAutoFit/>
          </a:bodyPr>
          <a:lstStyle/>
          <a:p>
            <a:pPr>
              <a:spcAft>
                <a:spcPts val="0"/>
              </a:spcAft>
            </a:pPr>
            <a:r>
              <a:rPr lang="sv-SE" sz="4000" kern="1400" spc="-50" dirty="0">
                <a:effectLst/>
                <a:latin typeface="Calibri Light" panose="020F0302020204030204" pitchFamily="34" charset="0"/>
                <a:ea typeface="Times New Roman" panose="02020603050405020304" pitchFamily="18" charset="0"/>
                <a:cs typeface="Times New Roman" panose="02020603050405020304" pitchFamily="18" charset="0"/>
              </a:rPr>
              <a:t>1.</a:t>
            </a:r>
          </a:p>
          <a:p>
            <a:pPr marL="285750" indent="-285750">
              <a:lnSpc>
                <a:spcPct val="107000"/>
              </a:lnSpc>
              <a:spcAft>
                <a:spcPts val="800"/>
              </a:spcAft>
              <a:buFont typeface="Arial" panose="020B0604020202020204" pitchFamily="34" charset="0"/>
              <a:buChar char="•"/>
            </a:pPr>
            <a:r>
              <a:rPr lang="sv-SE" sz="2800" dirty="0">
                <a:effectLst/>
                <a:latin typeface="Times New Roman" panose="02020603050405020304" pitchFamily="18" charset="0"/>
                <a:ea typeface="Calibri" panose="020F0502020204030204" pitchFamily="34" charset="0"/>
                <a:cs typeface="Times New Roman" panose="02020603050405020304" pitchFamily="18" charset="0"/>
              </a:rPr>
              <a:t>Flik – Människa – vad avses?</a:t>
            </a:r>
            <a:endParaRPr lang="sv-SE" sz="2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sv-SE" sz="2800" dirty="0">
                <a:effectLst/>
                <a:latin typeface="Times New Roman" panose="02020603050405020304" pitchFamily="18" charset="0"/>
                <a:ea typeface="Calibri" panose="020F0502020204030204" pitchFamily="34" charset="0"/>
                <a:cs typeface="Times New Roman" panose="02020603050405020304" pitchFamily="18" charset="0"/>
              </a:rPr>
              <a:t>Inget fastnar för det är så mycket samtidigt.</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sv-SE" sz="2800" dirty="0">
                <a:effectLst/>
                <a:latin typeface="Times New Roman" panose="02020603050405020304" pitchFamily="18" charset="0"/>
                <a:ea typeface="Calibri" panose="020F0502020204030204" pitchFamily="34" charset="0"/>
                <a:cs typeface="Times New Roman" panose="02020603050405020304" pitchFamily="18" charset="0"/>
              </a:rPr>
              <a:t>Önskar mer konkret ex: ”Här finns information om </a:t>
            </a:r>
            <a:r>
              <a:rPr lang="sv-SE" sz="2800" dirty="0" err="1">
                <a:latin typeface="Times New Roman" panose="02020603050405020304" pitchFamily="18" charset="0"/>
                <a:ea typeface="Calibri" panose="020F0502020204030204" pitchFamily="34" charset="0"/>
                <a:cs typeface="Times New Roman" panose="02020603050405020304" pitchFamily="18" charset="0"/>
              </a:rPr>
              <a:t>A</a:t>
            </a:r>
            <a:r>
              <a:rPr lang="sv-SE" sz="2800" dirty="0" err="1">
                <a:effectLst/>
                <a:latin typeface="Times New Roman" panose="02020603050405020304" pitchFamily="18" charset="0"/>
                <a:ea typeface="Calibri" panose="020F0502020204030204" pitchFamily="34" charset="0"/>
                <a:cs typeface="Times New Roman" panose="02020603050405020304" pitchFamily="18" charset="0"/>
              </a:rPr>
              <a:t>spergers</a:t>
            </a:r>
            <a:r>
              <a:rPr lang="sv-SE" sz="2800" dirty="0">
                <a:effectLst/>
                <a:latin typeface="Times New Roman" panose="02020603050405020304" pitchFamily="18" charset="0"/>
                <a:ea typeface="Calibri" panose="020F0502020204030204" pitchFamily="34" charset="0"/>
                <a:cs typeface="Times New Roman" panose="02020603050405020304" pitchFamily="18" charset="0"/>
              </a:rPr>
              <a:t> syndrom” Orden i sig behöver kontext som ger betydelse. Ex: förstår inte att jag ska klicka på länkarna uppe till höger.</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sv-SE" sz="2800" dirty="0">
                <a:effectLst/>
                <a:latin typeface="Times New Roman" panose="02020603050405020304" pitchFamily="18" charset="0"/>
                <a:ea typeface="Calibri" panose="020F0502020204030204" pitchFamily="34" charset="0"/>
                <a:cs typeface="Times New Roman" panose="02020603050405020304" pitchFamily="18" charset="0"/>
              </a:rPr>
              <a:t>Det är bra med en anpassningsfunktion, men jag vet inte hur jag ska förstå att det är den jag ska klicka på för att anpassa.</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sv-SE" sz="2800" dirty="0">
                <a:effectLst/>
                <a:latin typeface="Times New Roman" panose="02020603050405020304" pitchFamily="18" charset="0"/>
                <a:ea typeface="Calibri" panose="020F0502020204030204" pitchFamily="34" charset="0"/>
                <a:cs typeface="Times New Roman" panose="02020603050405020304" pitchFamily="18" charset="0"/>
              </a:rPr>
              <a:t>Själva tankemönstret i sidan är inte tillgängligt för mig.</a:t>
            </a:r>
            <a:endParaRPr lang="sv-SE" sz="2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Rak 5"/>
          <p:cNvCxnSpPr/>
          <p:nvPr/>
        </p:nvCxnSpPr>
        <p:spPr>
          <a:xfrm flipV="1">
            <a:off x="2369713" y="1596980"/>
            <a:ext cx="1493949" cy="1287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0" name="Grupp 9"/>
          <p:cNvGrpSpPr/>
          <p:nvPr/>
        </p:nvGrpSpPr>
        <p:grpSpPr>
          <a:xfrm>
            <a:off x="1375893" y="2717442"/>
            <a:ext cx="8734022" cy="474371"/>
            <a:chOff x="1375893" y="2717442"/>
            <a:chExt cx="8734022" cy="474371"/>
          </a:xfrm>
        </p:grpSpPr>
        <p:cxnSp>
          <p:nvCxnSpPr>
            <p:cNvPr id="7" name="Rak 6"/>
            <p:cNvCxnSpPr/>
            <p:nvPr/>
          </p:nvCxnSpPr>
          <p:spPr>
            <a:xfrm flipV="1">
              <a:off x="4763037" y="2717442"/>
              <a:ext cx="5346878" cy="2361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Rak 8"/>
            <p:cNvCxnSpPr/>
            <p:nvPr/>
          </p:nvCxnSpPr>
          <p:spPr>
            <a:xfrm flipV="1">
              <a:off x="1375893" y="3178934"/>
              <a:ext cx="1493949" cy="1287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488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476518" y="143399"/>
            <a:ext cx="11715481" cy="6306342"/>
          </a:xfrm>
          <a:prstGeom prst="rect">
            <a:avLst/>
          </a:prstGeom>
        </p:spPr>
        <p:txBody>
          <a:bodyPr wrap="square">
            <a:spAutoFit/>
          </a:bodyPr>
          <a:lstStyle/>
          <a:p>
            <a:pPr>
              <a:spcAft>
                <a:spcPts val="0"/>
              </a:spcAft>
            </a:pPr>
            <a:r>
              <a:rPr lang="sv-SE" sz="4000" kern="1400" spc="-50" dirty="0">
                <a:effectLst/>
                <a:latin typeface="Calibri Light" panose="020F0302020204030204" pitchFamily="34" charset="0"/>
                <a:ea typeface="Times New Roman" panose="02020603050405020304" pitchFamily="18" charset="0"/>
                <a:cs typeface="Times New Roman" panose="02020603050405020304" pitchFamily="18" charset="0"/>
              </a:rPr>
              <a:t>2. </a:t>
            </a:r>
          </a:p>
          <a:p>
            <a:pPr marL="342900" lvl="0" indent="-342900">
              <a:lnSpc>
                <a:spcPct val="107000"/>
              </a:lnSpc>
              <a:spcAft>
                <a:spcPts val="0"/>
              </a:spcAft>
              <a:buFont typeface="Symbol" panose="05050102010706020507" pitchFamily="18" charset="2"/>
              <a:buChar char=""/>
            </a:pPr>
            <a:r>
              <a:rPr lang="sv-SE" sz="2000" dirty="0">
                <a:effectLst/>
                <a:latin typeface="Times New Roman" panose="02020603050405020304" pitchFamily="18" charset="0"/>
                <a:ea typeface="Calibri" panose="020F0502020204030204" pitchFamily="34" charset="0"/>
                <a:cs typeface="Times New Roman" panose="02020603050405020304" pitchFamily="18" charset="0"/>
              </a:rPr>
              <a:t>Saknas en introduktion till webbplatsen.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sv-SE" sz="2000" dirty="0">
                <a:effectLst/>
                <a:latin typeface="Times New Roman" panose="02020603050405020304" pitchFamily="18" charset="0"/>
                <a:ea typeface="Calibri" panose="020F0502020204030204" pitchFamily="34" charset="0"/>
                <a:cs typeface="Times New Roman" panose="02020603050405020304" pitchFamily="18" charset="0"/>
              </a:rPr>
              <a:t>Varför ligger två artiklar ovanför varandra i flödet – är det något särskilt med dessa 2?</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sv-SE" sz="2000" dirty="0">
                <a:effectLst/>
                <a:latin typeface="Times New Roman" panose="02020603050405020304" pitchFamily="18" charset="0"/>
                <a:ea typeface="Calibri" panose="020F0502020204030204" pitchFamily="34" charset="0"/>
                <a:cs typeface="Times New Roman" panose="02020603050405020304" pitchFamily="18" charset="0"/>
              </a:rPr>
              <a:t>Går det att få in Google voice </a:t>
            </a:r>
            <a:r>
              <a:rPr lang="sv-SE" sz="2000" dirty="0" err="1">
                <a:effectLst/>
                <a:latin typeface="Times New Roman" panose="02020603050405020304" pitchFamily="18" charset="0"/>
                <a:ea typeface="Calibri" panose="020F0502020204030204" pitchFamily="34" charset="0"/>
                <a:cs typeface="Times New Roman" panose="02020603050405020304" pitchFamily="18" charset="0"/>
              </a:rPr>
              <a:t>search</a:t>
            </a:r>
            <a:r>
              <a:rPr lang="sv-SE"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sv-SE" sz="2000" dirty="0">
                <a:effectLst/>
                <a:latin typeface="Times New Roman" panose="02020603050405020304" pitchFamily="18" charset="0"/>
                <a:ea typeface="Calibri" panose="020F0502020204030204" pitchFamily="34" charset="0"/>
                <a:cs typeface="Times New Roman" panose="02020603050405020304" pitchFamily="18" charset="0"/>
              </a:rPr>
              <a:t>Konstiga rubriker ”Människa” – allt för brett!</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sv-SE" sz="2000" dirty="0">
                <a:effectLst/>
                <a:latin typeface="Times New Roman" panose="02020603050405020304" pitchFamily="18" charset="0"/>
                <a:ea typeface="Calibri" panose="020F0502020204030204" pitchFamily="34" charset="0"/>
                <a:cs typeface="Times New Roman" panose="02020603050405020304" pitchFamily="18" charset="0"/>
              </a:rPr>
              <a:t>Rubriker ska ligga till vänster.</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sv-SE" sz="2000" dirty="0">
                <a:effectLst/>
                <a:latin typeface="Times New Roman" panose="02020603050405020304" pitchFamily="18" charset="0"/>
                <a:ea typeface="Calibri" panose="020F0502020204030204" pitchFamily="34" charset="0"/>
                <a:cs typeface="Times New Roman" panose="02020603050405020304" pitchFamily="18" charset="0"/>
              </a:rPr>
              <a:t>Flera gillar Populära ämnen, men det är otydligt hur listan genereras. Nu visas hur författarna kategoriserat sina </a:t>
            </a:r>
            <a:r>
              <a:rPr lang="sv-SE" sz="2000" dirty="0" err="1">
                <a:effectLst/>
                <a:latin typeface="Times New Roman" panose="02020603050405020304" pitchFamily="18" charset="0"/>
                <a:ea typeface="Calibri" panose="020F0502020204030204" pitchFamily="34" charset="0"/>
                <a:cs typeface="Times New Roman" panose="02020603050405020304" pitchFamily="18" charset="0"/>
              </a:rPr>
              <a:t>artiklaar</a:t>
            </a:r>
            <a:r>
              <a:rPr lang="sv-SE" sz="2000" dirty="0">
                <a:effectLst/>
                <a:latin typeface="Times New Roman" panose="02020603050405020304" pitchFamily="18" charset="0"/>
                <a:ea typeface="Calibri" panose="020F0502020204030204" pitchFamily="34" charset="0"/>
                <a:cs typeface="Times New Roman" panose="02020603050405020304" pitchFamily="18" charset="0"/>
              </a:rPr>
              <a:t>. Kanske borde #Klick-statistik” visas istället.</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sv-SE" sz="2000" dirty="0">
                <a:effectLst/>
                <a:latin typeface="Times New Roman" panose="02020603050405020304" pitchFamily="18" charset="0"/>
                <a:ea typeface="Calibri" panose="020F0502020204030204" pitchFamily="34" charset="0"/>
                <a:cs typeface="Times New Roman" panose="02020603050405020304" pitchFamily="18" charset="0"/>
              </a:rPr>
              <a:t>Antal </a:t>
            </a:r>
            <a:r>
              <a:rPr lang="sv-SE" sz="2000" dirty="0" err="1">
                <a:effectLst/>
                <a:latin typeface="Times New Roman" panose="02020603050405020304" pitchFamily="18" charset="0"/>
                <a:ea typeface="Calibri" panose="020F0502020204030204" pitchFamily="34" charset="0"/>
                <a:cs typeface="Times New Roman" panose="02020603050405020304" pitchFamily="18" charset="0"/>
              </a:rPr>
              <a:t>artikar</a:t>
            </a:r>
            <a:r>
              <a:rPr lang="sv-SE" sz="2000" dirty="0">
                <a:effectLst/>
                <a:latin typeface="Times New Roman" panose="02020603050405020304" pitchFamily="18" charset="0"/>
                <a:ea typeface="Calibri" panose="020F0502020204030204" pitchFamily="34" charset="0"/>
                <a:cs typeface="Times New Roman" panose="02020603050405020304" pitchFamily="18" charset="0"/>
              </a:rPr>
              <a:t> som visas i flödet på varje sida – Bra om man kan välja längd.</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sv-SE" sz="2000" dirty="0">
                <a:effectLst/>
                <a:latin typeface="Times New Roman" panose="02020603050405020304" pitchFamily="18" charset="0"/>
                <a:ea typeface="Calibri" panose="020F0502020204030204" pitchFamily="34" charset="0"/>
                <a:cs typeface="Times New Roman" panose="02020603050405020304" pitchFamily="18" charset="0"/>
              </a:rPr>
              <a:t>Uppläsning av rubriker.</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sv-SE" sz="2000" dirty="0">
                <a:effectLst/>
                <a:latin typeface="Times New Roman" panose="02020603050405020304" pitchFamily="18" charset="0"/>
                <a:ea typeface="Calibri" panose="020F0502020204030204" pitchFamily="34" charset="0"/>
                <a:cs typeface="Times New Roman" panose="02020603050405020304" pitchFamily="18" charset="0"/>
              </a:rPr>
              <a:t>”Lyssna med </a:t>
            </a:r>
            <a:r>
              <a:rPr lang="sv-SE" sz="2000" dirty="0" err="1">
                <a:effectLst/>
                <a:latin typeface="Times New Roman" panose="02020603050405020304" pitchFamily="18" charset="0"/>
                <a:ea typeface="Calibri" panose="020F0502020204030204" pitchFamily="34" charset="0"/>
                <a:cs typeface="Times New Roman" panose="02020603050405020304" pitchFamily="18" charset="0"/>
              </a:rPr>
              <a:t>SpeakIT</a:t>
            </a:r>
            <a:r>
              <a:rPr lang="sv-SE" sz="2000" dirty="0">
                <a:effectLst/>
                <a:latin typeface="Times New Roman" panose="02020603050405020304" pitchFamily="18" charset="0"/>
                <a:ea typeface="Calibri" panose="020F0502020204030204" pitchFamily="34" charset="0"/>
                <a:cs typeface="Times New Roman" panose="02020603050405020304" pitchFamily="18" charset="0"/>
              </a:rPr>
              <a:t>” – för smått. Ha en </a:t>
            </a:r>
            <a:r>
              <a:rPr lang="sv-SE" sz="2000" dirty="0" err="1">
                <a:effectLst/>
                <a:latin typeface="Times New Roman" panose="02020603050405020304" pitchFamily="18" charset="0"/>
                <a:ea typeface="Calibri" panose="020F0502020204030204" pitchFamily="34" charset="0"/>
                <a:cs typeface="Times New Roman" panose="02020603050405020304" pitchFamily="18" charset="0"/>
              </a:rPr>
              <a:t>standardicon</a:t>
            </a:r>
            <a:r>
              <a:rPr lang="sv-SE"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sv-SE" sz="2000" dirty="0">
                <a:effectLst/>
                <a:latin typeface="Times New Roman" panose="02020603050405020304" pitchFamily="18" charset="0"/>
                <a:ea typeface="Calibri" panose="020F0502020204030204" pitchFamily="34" charset="0"/>
                <a:cs typeface="Times New Roman" panose="02020603050405020304" pitchFamily="18" charset="0"/>
              </a:rPr>
              <a:t>Gör populära ämnen till en ”</a:t>
            </a:r>
            <a:r>
              <a:rPr lang="sv-SE" sz="2000" dirty="0" err="1">
                <a:effectLst/>
                <a:latin typeface="Times New Roman" panose="02020603050405020304" pitchFamily="18" charset="0"/>
                <a:ea typeface="Calibri" panose="020F0502020204030204" pitchFamily="34" charset="0"/>
                <a:cs typeface="Times New Roman" panose="02020603050405020304" pitchFamily="18" charset="0"/>
              </a:rPr>
              <a:t>drop</a:t>
            </a:r>
            <a:r>
              <a:rPr lang="sv-SE" sz="2000" dirty="0">
                <a:effectLst/>
                <a:latin typeface="Times New Roman" panose="02020603050405020304" pitchFamily="18" charset="0"/>
                <a:ea typeface="Calibri" panose="020F0502020204030204" pitchFamily="34" charset="0"/>
                <a:cs typeface="Times New Roman" panose="02020603050405020304" pitchFamily="18" charset="0"/>
              </a:rPr>
              <a:t>-down” så att man kan dölja listan om man vill.</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sv-SE" sz="2000" dirty="0">
                <a:effectLst/>
                <a:latin typeface="Times New Roman" panose="02020603050405020304" pitchFamily="18" charset="0"/>
                <a:ea typeface="Calibri" panose="020F0502020204030204" pitchFamily="34" charset="0"/>
                <a:cs typeface="Times New Roman" panose="02020603050405020304" pitchFamily="18" charset="0"/>
              </a:rPr>
              <a:t>Ordförklaringar borde finnas.</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sv-SE" sz="2000" dirty="0">
                <a:effectLst/>
                <a:latin typeface="Times New Roman" panose="02020603050405020304" pitchFamily="18" charset="0"/>
                <a:ea typeface="Calibri" panose="020F0502020204030204" pitchFamily="34" charset="0"/>
                <a:cs typeface="Times New Roman" panose="02020603050405020304" pitchFamily="18" charset="0"/>
              </a:rPr>
              <a:t>Uppläggningsdatum.</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sv-SE" sz="2000" dirty="0">
                <a:effectLst/>
                <a:latin typeface="Times New Roman" panose="02020603050405020304" pitchFamily="18" charset="0"/>
                <a:ea typeface="Calibri" panose="020F0502020204030204" pitchFamily="34" charset="0"/>
                <a:cs typeface="Times New Roman" panose="02020603050405020304" pitchFamily="18" charset="0"/>
              </a:rPr>
              <a:t>Rörligt bildspel under Kontakt – inte bra.</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sv-SE" sz="2000" dirty="0">
                <a:effectLst/>
                <a:latin typeface="Times New Roman" panose="02020603050405020304" pitchFamily="18" charset="0"/>
                <a:ea typeface="Calibri" panose="020F0502020204030204" pitchFamily="34" charset="0"/>
                <a:cs typeface="Times New Roman" panose="02020603050405020304" pitchFamily="18" charset="0"/>
              </a:rPr>
              <a:t>När man klickar på en flik så markeras fliken tex man är inne på ”Teknik”. När man sedan klickar på en artikel så avmarkeras fliken för att man kan komma till artikel från flera håll.</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SE" sz="2000" dirty="0">
                <a:effectLst/>
                <a:latin typeface="Times New Roman" panose="02020603050405020304" pitchFamily="18" charset="0"/>
                <a:ea typeface="Calibri" panose="020F0502020204030204" pitchFamily="34" charset="0"/>
                <a:cs typeface="Times New Roman" panose="02020603050405020304" pitchFamily="18" charset="0"/>
              </a:rPr>
              <a:t>Gick inte att hitta filmen Cecilia på något lätt sätt.</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Rak 5"/>
          <p:cNvCxnSpPr/>
          <p:nvPr/>
        </p:nvCxnSpPr>
        <p:spPr>
          <a:xfrm flipV="1">
            <a:off x="978794" y="1120462"/>
            <a:ext cx="3966693" cy="1287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Rak 7"/>
          <p:cNvCxnSpPr/>
          <p:nvPr/>
        </p:nvCxnSpPr>
        <p:spPr>
          <a:xfrm flipV="1">
            <a:off x="2831205" y="2110404"/>
            <a:ext cx="2719589" cy="1288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Rak 9"/>
          <p:cNvCxnSpPr/>
          <p:nvPr/>
        </p:nvCxnSpPr>
        <p:spPr>
          <a:xfrm>
            <a:off x="888642" y="2421228"/>
            <a:ext cx="3302357" cy="1288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Rak 14"/>
          <p:cNvCxnSpPr/>
          <p:nvPr/>
        </p:nvCxnSpPr>
        <p:spPr>
          <a:xfrm flipV="1">
            <a:off x="2060620" y="2712302"/>
            <a:ext cx="1836311" cy="1975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flipV="1">
            <a:off x="888642" y="5022761"/>
            <a:ext cx="2292440" cy="2361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41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000258" y="167951"/>
            <a:ext cx="10075573" cy="6132000"/>
          </a:xfrm>
          <a:prstGeom prst="rect">
            <a:avLst/>
          </a:prstGeom>
        </p:spPr>
        <p:txBody>
          <a:bodyPr wrap="square">
            <a:spAutoFit/>
          </a:bodyPr>
          <a:lstStyle/>
          <a:p>
            <a:pPr>
              <a:spcAft>
                <a:spcPts val="0"/>
              </a:spcAft>
            </a:pPr>
            <a:r>
              <a:rPr lang="sv-SE" sz="4000" kern="1400" spc="-50" dirty="0">
                <a:effectLst/>
                <a:latin typeface="Calibri Light" panose="020F0302020204030204" pitchFamily="34" charset="0"/>
                <a:ea typeface="Times New Roman" panose="02020603050405020304" pitchFamily="18" charset="0"/>
                <a:cs typeface="Times New Roman" panose="02020603050405020304" pitchFamily="18" charset="0"/>
              </a:rPr>
              <a:t>3.</a:t>
            </a:r>
          </a:p>
          <a:p>
            <a:pPr marL="342900" indent="-342900">
              <a:lnSpc>
                <a:spcPct val="107000"/>
              </a:lnSpc>
              <a:spcAft>
                <a:spcPts val="800"/>
              </a:spcAft>
              <a:buFont typeface="Arial" panose="020B0604020202020204" pitchFamily="34" charset="0"/>
              <a:buChar char="•"/>
            </a:pPr>
            <a:r>
              <a:rPr lang="sv-SE" sz="2400" dirty="0">
                <a:effectLst/>
                <a:latin typeface="Times New Roman" panose="02020603050405020304" pitchFamily="18" charset="0"/>
                <a:ea typeface="Calibri" panose="020F0502020204030204" pitchFamily="34" charset="0"/>
                <a:cs typeface="Times New Roman" panose="02020603050405020304" pitchFamily="18" charset="0"/>
              </a:rPr>
              <a:t>Lättare för A med papper för översikt.</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sv-SE" sz="2400" dirty="0">
                <a:effectLst/>
                <a:latin typeface="Times New Roman" panose="02020603050405020304" pitchFamily="18" charset="0"/>
                <a:ea typeface="Calibri" panose="020F0502020204030204" pitchFamily="34" charset="0"/>
                <a:cs typeface="Times New Roman" panose="02020603050405020304" pitchFamily="18" charset="0"/>
              </a:rPr>
              <a:t>Enklare i bokstavsordning.</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sv-SE" sz="2400" dirty="0">
                <a:effectLst/>
                <a:latin typeface="Times New Roman" panose="02020603050405020304" pitchFamily="18" charset="0"/>
                <a:ea typeface="Calibri" panose="020F0502020204030204" pitchFamily="34" charset="0"/>
                <a:cs typeface="Times New Roman" panose="02020603050405020304" pitchFamily="18" charset="0"/>
              </a:rPr>
              <a:t>M spelar ingen roll.</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0"/>
              </a:spcAft>
            </a:pPr>
            <a:r>
              <a:rPr lang="sv-SE" sz="24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Bra</a:t>
            </a:r>
          </a:p>
          <a:p>
            <a:pPr marL="342900" indent="-342900">
              <a:lnSpc>
                <a:spcPct val="107000"/>
              </a:lnSpc>
              <a:spcAft>
                <a:spcPts val="800"/>
              </a:spcAft>
              <a:buFont typeface="Arial" panose="020B0604020202020204" pitchFamily="34" charset="0"/>
              <a:buChar char="•"/>
            </a:pPr>
            <a:r>
              <a:rPr lang="sv-SE" sz="2400" dirty="0">
                <a:effectLst/>
                <a:latin typeface="Times New Roman" panose="02020603050405020304" pitchFamily="18" charset="0"/>
                <a:ea typeface="Calibri" panose="020F0502020204030204" pitchFamily="34" charset="0"/>
                <a:cs typeface="Times New Roman" panose="02020603050405020304" pitchFamily="18" charset="0"/>
              </a:rPr>
              <a:t>Färgval, tydlig, turkos, dov.</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sv-SE" sz="2400" dirty="0">
                <a:effectLst/>
                <a:latin typeface="Times New Roman" panose="02020603050405020304" pitchFamily="18" charset="0"/>
                <a:ea typeface="Calibri" panose="020F0502020204030204" pitchFamily="34" charset="0"/>
                <a:cs typeface="Times New Roman" panose="02020603050405020304" pitchFamily="18" charset="0"/>
              </a:rPr>
              <a:t>Ramar. Vet var något börjar/slutar.</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sv-SE" sz="2400" dirty="0">
                <a:effectLst/>
                <a:latin typeface="Times New Roman" panose="02020603050405020304" pitchFamily="18" charset="0"/>
                <a:ea typeface="Calibri" panose="020F0502020204030204" pitchFamily="34" charset="0"/>
                <a:cs typeface="Times New Roman" panose="02020603050405020304" pitchFamily="18" charset="0"/>
              </a:rPr>
              <a:t>Flikars utseende.</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sv-SE" sz="2400" dirty="0">
                <a:effectLst/>
                <a:latin typeface="Times New Roman" panose="02020603050405020304" pitchFamily="18" charset="0"/>
                <a:ea typeface="Calibri" panose="020F0502020204030204" pitchFamily="34" charset="0"/>
                <a:cs typeface="Times New Roman" panose="02020603050405020304" pitchFamily="18" charset="0"/>
              </a:rPr>
              <a:t>Om man ska ha reklam – relevant reklam relaterad till sidan. Ligger still.</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sv-SE" sz="2400" dirty="0">
                <a:effectLst/>
                <a:latin typeface="Times New Roman" panose="02020603050405020304" pitchFamily="18" charset="0"/>
                <a:ea typeface="Calibri" panose="020F0502020204030204" pitchFamily="34" charset="0"/>
                <a:cs typeface="Times New Roman" panose="02020603050405020304" pitchFamily="18" charset="0"/>
              </a:rPr>
              <a:t>Bra att ramen markeras (på dator)</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sv-SE" sz="2400" dirty="0">
                <a:effectLst/>
                <a:latin typeface="Times New Roman" panose="02020603050405020304" pitchFamily="18" charset="0"/>
                <a:ea typeface="Calibri" panose="020F0502020204030204" pitchFamily="34" charset="0"/>
                <a:cs typeface="Times New Roman" panose="02020603050405020304" pitchFamily="18" charset="0"/>
              </a:rPr>
              <a:t>Luftigt</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sv-SE" sz="2400" dirty="0">
                <a:effectLst/>
                <a:latin typeface="Times New Roman" panose="02020603050405020304" pitchFamily="18" charset="0"/>
                <a:ea typeface="Calibri" panose="020F0502020204030204" pitchFamily="34" charset="0"/>
                <a:cs typeface="Times New Roman" panose="02020603050405020304" pitchFamily="18" charset="0"/>
              </a:rPr>
              <a:t>Ämnesorden på varje inlägg (sökord?)</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Rak 4"/>
          <p:cNvCxnSpPr/>
          <p:nvPr/>
        </p:nvCxnSpPr>
        <p:spPr>
          <a:xfrm flipV="1">
            <a:off x="1468192" y="4700789"/>
            <a:ext cx="2678805" cy="2575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Rak 6"/>
          <p:cNvCxnSpPr/>
          <p:nvPr/>
        </p:nvCxnSpPr>
        <p:spPr>
          <a:xfrm>
            <a:off x="1468192" y="6299951"/>
            <a:ext cx="439169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8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536619" y="191767"/>
            <a:ext cx="11196033" cy="6548075"/>
          </a:xfrm>
          <a:prstGeom prst="rect">
            <a:avLst/>
          </a:prstGeom>
        </p:spPr>
        <p:txBody>
          <a:bodyPr wrap="square">
            <a:spAutoFit/>
          </a:bodyPr>
          <a:lstStyle/>
          <a:p>
            <a:pPr>
              <a:lnSpc>
                <a:spcPct val="107000"/>
              </a:lnSpc>
              <a:spcBef>
                <a:spcPts val="1200"/>
              </a:spcBef>
              <a:spcAft>
                <a:spcPts val="0"/>
              </a:spcAft>
            </a:pPr>
            <a:r>
              <a:rPr lang="sv-SE" sz="24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Dåligt</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”Nyhetsbrev” för högt upp, för stort, sätt längre ner.</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Bort med reklamen</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Bilderna ger inte tillräcklig information. Inte tillräckligt bra illustrationer. Lägg ner mer möda på bilderna så att de säljer sitt budskap.</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Klippa filmer så att budskapet snabbare går fram.</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Filmerna på innehålls- typ – artikel – sida – organisation – partner – film (Filmer kommer upp som artikel.)</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Rubriken populära ämnen är missvisande. ”Antal artiklar i ämnet”</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Underrubriken Begripsam onödig – säger inget om de ligger där ska de handla om Begripsam. Inte locka till andra grupper.</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Typsnitten olika på flikarnas innehåll.</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Underrubriker till flikarna ska visas under.</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Siffror</a:t>
            </a:r>
          </a:p>
        </p:txBody>
      </p:sp>
      <p:cxnSp>
        <p:nvCxnSpPr>
          <p:cNvPr id="7" name="Rak 6"/>
          <p:cNvCxnSpPr/>
          <p:nvPr/>
        </p:nvCxnSpPr>
        <p:spPr>
          <a:xfrm>
            <a:off x="965916" y="1519706"/>
            <a:ext cx="2343955" cy="1287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Rak 7"/>
          <p:cNvCxnSpPr/>
          <p:nvPr/>
        </p:nvCxnSpPr>
        <p:spPr>
          <a:xfrm>
            <a:off x="1957589" y="4286518"/>
            <a:ext cx="2343955" cy="1287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81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83335" y="129518"/>
            <a:ext cx="11681138" cy="6321987"/>
          </a:xfrm>
          <a:prstGeom prst="rect">
            <a:avLst/>
          </a:prstGeom>
        </p:spPr>
        <p:txBody>
          <a:bodyPr wrap="square">
            <a:spAutoFit/>
          </a:bodyPr>
          <a:lstStyle/>
          <a:p>
            <a:pPr>
              <a:spcAft>
                <a:spcPts val="0"/>
              </a:spcAft>
            </a:pPr>
            <a:r>
              <a:rPr lang="sv-SE" sz="4000" kern="1400" spc="-50" dirty="0">
                <a:effectLst/>
                <a:latin typeface="Calibri Light" panose="020F0302020204030204" pitchFamily="34" charset="0"/>
                <a:ea typeface="Times New Roman" panose="02020603050405020304" pitchFamily="18" charset="0"/>
                <a:cs typeface="Times New Roman" panose="02020603050405020304" pitchFamily="18" charset="0"/>
              </a:rPr>
              <a:t>4.</a:t>
            </a:r>
          </a:p>
          <a:p>
            <a:pPr>
              <a:lnSpc>
                <a:spcPct val="107000"/>
              </a:lnSpc>
              <a:spcBef>
                <a:spcPts val="1200"/>
              </a:spcBef>
              <a:spcAft>
                <a:spcPts val="0"/>
              </a:spcAft>
            </a:pPr>
            <a:r>
              <a:rPr lang="sv-SE" sz="24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Saknas:</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Film – öppnas – kan höra + se.</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Vill ha skriven version av talet – ska finnas en textversion av det talade att vända på begreppet – utskriftsversion.</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Textversion som UD 2014 – Tal är ett ”här och nu-begrepp” man hinner inte reflektera – två sätt att ta till sig information.</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Föreläsning = höra och se </a:t>
            </a:r>
            <a:r>
              <a:rPr lang="sv-SE" sz="2400" u="sng" dirty="0">
                <a:effectLst/>
                <a:latin typeface="Calibri" panose="020F0502020204030204" pitchFamily="34" charset="0"/>
                <a:ea typeface="Calibri" panose="020F0502020204030204" pitchFamily="34" charset="0"/>
                <a:cs typeface="Times New Roman" panose="02020603050405020304" pitchFamily="18" charset="0"/>
              </a:rPr>
              <a:t>samtidigt.</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Budskapet ska förstärkas av text. Man kan fastna i uttalet etc.</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Man kan dessutom repetera – portalen har fokuserat mycket på ersättning för text och inte talat om texttolkning.</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Syntolkning för att förstärka synintrycken – fokus – tolkning.</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Om man inte har full språkförståelse  (tex inte kan läsa) är det enklare med text.</a:t>
            </a:r>
          </a:p>
        </p:txBody>
      </p:sp>
    </p:spTree>
    <p:extLst>
      <p:ext uri="{BB962C8B-B14F-4D97-AF65-F5344CB8AC3E}">
        <p14:creationId xmlns:p14="http://schemas.microsoft.com/office/powerpoint/2010/main" val="491320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927277" y="723843"/>
            <a:ext cx="9942491" cy="4762201"/>
          </a:xfrm>
          <a:prstGeom prst="rect">
            <a:avLst/>
          </a:prstGeom>
        </p:spPr>
        <p:txBody>
          <a:bodyPr wrap="square">
            <a:spAutoFit/>
          </a:bodyPr>
          <a:lstStyle/>
          <a:p>
            <a:pPr>
              <a:lnSpc>
                <a:spcPct val="107000"/>
              </a:lnSpc>
              <a:spcAft>
                <a:spcPts val="800"/>
              </a:spcAft>
            </a:pPr>
            <a:r>
              <a:rPr lang="sv-SE" sz="2400" dirty="0">
                <a:effectLst/>
                <a:latin typeface="Calibri" panose="020F0502020204030204" pitchFamily="34" charset="0"/>
                <a:ea typeface="Calibri" panose="020F0502020204030204" pitchFamily="34" charset="0"/>
                <a:cs typeface="Times New Roman" panose="02020603050405020304" pitchFamily="18" charset="0"/>
              </a:rPr>
              <a:t>Fortsättning</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Tomas film – sök ”Tomas utvecklingsstörning”</a:t>
            </a:r>
            <a:r>
              <a:rPr lang="sv-SE" sz="2400" u="sng" dirty="0">
                <a:effectLst/>
                <a:latin typeface="Calibri" panose="020F0502020204030204" pitchFamily="34" charset="0"/>
                <a:ea typeface="Calibri" panose="020F0502020204030204" pitchFamily="34" charset="0"/>
                <a:cs typeface="Times New Roman" panose="02020603050405020304" pitchFamily="18" charset="0"/>
              </a:rPr>
              <a:t> Nej </a:t>
            </a:r>
            <a:r>
              <a:rPr lang="sv-SE" sz="2400" dirty="0">
                <a:effectLst/>
                <a:latin typeface="Calibri" panose="020F0502020204030204" pitchFamily="34" charset="0"/>
                <a:ea typeface="Calibri" panose="020F0502020204030204" pitchFamily="34" charset="0"/>
                <a:cs typeface="Times New Roman" panose="02020603050405020304" pitchFamily="18" charset="0"/>
              </a:rPr>
              <a:t>Går till Begripsam. Sökorden måste vara fler. Man kan inte söka på alla namn. Söka på utvecklingsstörning, kognition för många träffar.</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Cissis film Vad är kognition – Man bör kunna söka på delar av en rubrik.</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Populära ämnen – tio mest klickade, mest lästa, senaste veckan.</a:t>
            </a:r>
          </a:p>
          <a:p>
            <a:pPr marL="342900" indent="-342900">
              <a:lnSpc>
                <a:spcPct val="107000"/>
              </a:lnSpc>
              <a:spcAft>
                <a:spcPts val="800"/>
              </a:spcAft>
              <a:buFont typeface="Arial" panose="020B0604020202020204" pitchFamily="34" charset="0"/>
              <a:buChar char="•"/>
            </a:pPr>
            <a:r>
              <a:rPr lang="sv-SE" sz="2400" u="sng" dirty="0">
                <a:effectLst/>
                <a:latin typeface="Calibri" panose="020F0502020204030204" pitchFamily="34" charset="0"/>
                <a:ea typeface="Calibri" panose="020F0502020204030204" pitchFamily="34" charset="0"/>
                <a:cs typeface="Times New Roman" panose="02020603050405020304" pitchFamily="18" charset="0"/>
              </a:rPr>
              <a:t>Bodil</a:t>
            </a:r>
            <a:r>
              <a:rPr lang="sv-SE" sz="2400" dirty="0">
                <a:effectLst/>
                <a:latin typeface="Calibri" panose="020F0502020204030204" pitchFamily="34" charset="0"/>
                <a:ea typeface="Calibri" panose="020F0502020204030204" pitchFamily="34" charset="0"/>
                <a:cs typeface="Times New Roman" panose="02020603050405020304" pitchFamily="18" charset="0"/>
              </a:rPr>
              <a:t>. Logoped 3 förslag, Lättläst 2 sidor (långt mer)</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Finns det en Site-karta vore bra att ha.</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Mest lästa – första sidan (lockande) Plats där nyhetsbrev ligger.</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De fem mest lästa ska ske automatiskt</a:t>
            </a:r>
          </a:p>
        </p:txBody>
      </p:sp>
      <p:cxnSp>
        <p:nvCxnSpPr>
          <p:cNvPr id="6" name="Rak 5"/>
          <p:cNvCxnSpPr/>
          <p:nvPr/>
        </p:nvCxnSpPr>
        <p:spPr>
          <a:xfrm>
            <a:off x="1481070" y="3464417"/>
            <a:ext cx="190607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Rak 6"/>
          <p:cNvCxnSpPr/>
          <p:nvPr/>
        </p:nvCxnSpPr>
        <p:spPr>
          <a:xfrm>
            <a:off x="1352281" y="4459131"/>
            <a:ext cx="2728176" cy="1073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584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hlinkClick r:id="rId2"/>
          </p:cNvPr>
          <p:cNvPicPr>
            <a:picLocks noChangeAspect="1"/>
          </p:cNvPicPr>
          <p:nvPr/>
        </p:nvPicPr>
        <p:blipFill>
          <a:blip r:embed="rId3"/>
          <a:stretch>
            <a:fillRect/>
          </a:stretch>
        </p:blipFill>
        <p:spPr>
          <a:xfrm>
            <a:off x="85969" y="1173319"/>
            <a:ext cx="7591425" cy="5581650"/>
          </a:xfrm>
          <a:prstGeom prst="rect">
            <a:avLst/>
          </a:prstGeom>
        </p:spPr>
      </p:pic>
      <p:grpSp>
        <p:nvGrpSpPr>
          <p:cNvPr id="10" name="Grupp 9"/>
          <p:cNvGrpSpPr/>
          <p:nvPr/>
        </p:nvGrpSpPr>
        <p:grpSpPr>
          <a:xfrm>
            <a:off x="171942" y="1276350"/>
            <a:ext cx="6484289" cy="5207089"/>
            <a:chOff x="171942" y="1276350"/>
            <a:chExt cx="6484289" cy="5207089"/>
          </a:xfrm>
        </p:grpSpPr>
        <p:sp>
          <p:nvSpPr>
            <p:cNvPr id="5" name="Rektangel med rundade hörn 4"/>
            <p:cNvSpPr/>
            <p:nvPr/>
          </p:nvSpPr>
          <p:spPr>
            <a:xfrm>
              <a:off x="2619889" y="3272576"/>
              <a:ext cx="1347765" cy="88730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med rundade hörn 5"/>
            <p:cNvSpPr/>
            <p:nvPr/>
          </p:nvSpPr>
          <p:spPr>
            <a:xfrm>
              <a:off x="1058438" y="2265877"/>
              <a:ext cx="1852187" cy="117278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med rundade hörn 6"/>
            <p:cNvSpPr/>
            <p:nvPr/>
          </p:nvSpPr>
          <p:spPr>
            <a:xfrm>
              <a:off x="4164391" y="4650212"/>
              <a:ext cx="1347765" cy="88730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med rundade hörn 7"/>
            <p:cNvSpPr/>
            <p:nvPr/>
          </p:nvSpPr>
          <p:spPr>
            <a:xfrm>
              <a:off x="171942" y="1276350"/>
              <a:ext cx="1347765" cy="88730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med rundade hörn 8"/>
            <p:cNvSpPr/>
            <p:nvPr/>
          </p:nvSpPr>
          <p:spPr>
            <a:xfrm>
              <a:off x="5308466" y="5596138"/>
              <a:ext cx="1347765" cy="88730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1" name="Bildobjekt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3538" y="884088"/>
            <a:ext cx="3969064" cy="2232599"/>
          </a:xfrm>
          <a:prstGeom prst="rect">
            <a:avLst/>
          </a:prstGeom>
        </p:spPr>
      </p:pic>
      <p:pic>
        <p:nvPicPr>
          <p:cNvPr id="12" name="Bildobjekt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7039" y="3318134"/>
            <a:ext cx="3945563" cy="2219379"/>
          </a:xfrm>
          <a:prstGeom prst="rect">
            <a:avLst/>
          </a:prstGeom>
        </p:spPr>
      </p:pic>
      <p:sp>
        <p:nvSpPr>
          <p:cNvPr id="13" name="textruta 12"/>
          <p:cNvSpPr txBox="1"/>
          <p:nvPr/>
        </p:nvSpPr>
        <p:spPr>
          <a:xfrm>
            <a:off x="2726064" y="111932"/>
            <a:ext cx="2483180" cy="830997"/>
          </a:xfrm>
          <a:prstGeom prst="rect">
            <a:avLst/>
          </a:prstGeom>
          <a:noFill/>
        </p:spPr>
        <p:txBody>
          <a:bodyPr wrap="none" rtlCol="0">
            <a:spAutoFit/>
          </a:bodyPr>
          <a:lstStyle/>
          <a:p>
            <a:r>
              <a:rPr lang="sv-SE" sz="4800" dirty="0"/>
              <a:t>Sortering</a:t>
            </a:r>
          </a:p>
        </p:txBody>
      </p:sp>
      <p:sp>
        <p:nvSpPr>
          <p:cNvPr id="14" name="textruta 13"/>
          <p:cNvSpPr txBox="1"/>
          <p:nvPr/>
        </p:nvSpPr>
        <p:spPr>
          <a:xfrm>
            <a:off x="1605680" y="1173319"/>
            <a:ext cx="1172565" cy="369332"/>
          </a:xfrm>
          <a:prstGeom prst="rect">
            <a:avLst/>
          </a:prstGeom>
          <a:noFill/>
        </p:spPr>
        <p:txBody>
          <a:bodyPr wrap="none" rtlCol="0">
            <a:spAutoFit/>
          </a:bodyPr>
          <a:lstStyle/>
          <a:p>
            <a:r>
              <a:rPr lang="sv-SE" dirty="0"/>
              <a:t>Begripsam</a:t>
            </a:r>
          </a:p>
        </p:txBody>
      </p:sp>
      <p:sp>
        <p:nvSpPr>
          <p:cNvPr id="15" name="textruta 14"/>
          <p:cNvSpPr txBox="1"/>
          <p:nvPr/>
        </p:nvSpPr>
        <p:spPr>
          <a:xfrm>
            <a:off x="3155325" y="2265877"/>
            <a:ext cx="2305118" cy="369332"/>
          </a:xfrm>
          <a:prstGeom prst="rect">
            <a:avLst/>
          </a:prstGeom>
          <a:noFill/>
        </p:spPr>
        <p:txBody>
          <a:bodyPr wrap="none" rtlCol="0">
            <a:spAutoFit/>
          </a:bodyPr>
          <a:lstStyle/>
          <a:p>
            <a:r>
              <a:rPr lang="sv-SE" dirty="0"/>
              <a:t>Funktioner (Människa)</a:t>
            </a:r>
          </a:p>
        </p:txBody>
      </p:sp>
      <p:sp>
        <p:nvSpPr>
          <p:cNvPr id="16" name="textruta 15"/>
          <p:cNvSpPr txBox="1"/>
          <p:nvPr/>
        </p:nvSpPr>
        <p:spPr>
          <a:xfrm>
            <a:off x="4164391" y="3432756"/>
            <a:ext cx="2227726" cy="369332"/>
          </a:xfrm>
          <a:prstGeom prst="rect">
            <a:avLst/>
          </a:prstGeom>
          <a:noFill/>
        </p:spPr>
        <p:txBody>
          <a:bodyPr wrap="none" rtlCol="0">
            <a:spAutoFit/>
          </a:bodyPr>
          <a:lstStyle/>
          <a:p>
            <a:r>
              <a:rPr lang="sv-SE" dirty="0"/>
              <a:t>Diagnoser (Människa)</a:t>
            </a:r>
          </a:p>
        </p:txBody>
      </p:sp>
      <p:sp>
        <p:nvSpPr>
          <p:cNvPr id="17" name="textruta 16"/>
          <p:cNvSpPr txBox="1"/>
          <p:nvPr/>
        </p:nvSpPr>
        <p:spPr>
          <a:xfrm>
            <a:off x="5636922" y="4596504"/>
            <a:ext cx="2128083" cy="369332"/>
          </a:xfrm>
          <a:prstGeom prst="rect">
            <a:avLst/>
          </a:prstGeom>
          <a:noFill/>
        </p:spPr>
        <p:txBody>
          <a:bodyPr wrap="none" rtlCol="0">
            <a:spAutoFit/>
          </a:bodyPr>
          <a:lstStyle/>
          <a:p>
            <a:r>
              <a:rPr lang="sv-SE" dirty="0"/>
              <a:t>Olika format (Teknik)</a:t>
            </a:r>
          </a:p>
        </p:txBody>
      </p:sp>
      <p:sp>
        <p:nvSpPr>
          <p:cNvPr id="18" name="textruta 17"/>
          <p:cNvSpPr txBox="1"/>
          <p:nvPr/>
        </p:nvSpPr>
        <p:spPr>
          <a:xfrm>
            <a:off x="6781857" y="5594728"/>
            <a:ext cx="2160720" cy="369332"/>
          </a:xfrm>
          <a:prstGeom prst="rect">
            <a:avLst/>
          </a:prstGeom>
          <a:noFill/>
        </p:spPr>
        <p:txBody>
          <a:bodyPr wrap="none" rtlCol="0">
            <a:spAutoFit/>
          </a:bodyPr>
          <a:lstStyle/>
          <a:p>
            <a:r>
              <a:rPr lang="sv-SE" dirty="0"/>
              <a:t>Olika medier (Teknik)</a:t>
            </a:r>
          </a:p>
        </p:txBody>
      </p:sp>
    </p:spTree>
    <p:extLst>
      <p:ext uri="{BB962C8B-B14F-4D97-AF65-F5344CB8AC3E}">
        <p14:creationId xmlns:p14="http://schemas.microsoft.com/office/powerpoint/2010/main" val="338333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954</Words>
  <Application>Microsoft Office PowerPoint</Application>
  <PresentationFormat>Bredbild</PresentationFormat>
  <Paragraphs>93</Paragraphs>
  <Slides>14</Slides>
  <Notes>0</Notes>
  <HiddenSlides>1</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14</vt:i4>
      </vt:variant>
    </vt:vector>
  </HeadingPairs>
  <TitlesOfParts>
    <vt:vector size="21" baseType="lpstr">
      <vt:lpstr>Arial</vt:lpstr>
      <vt:lpstr>Calibri</vt:lpstr>
      <vt:lpstr>Calibri Light</vt:lpstr>
      <vt:lpstr>Symbol</vt:lpstr>
      <vt:lpstr>Tahoma</vt:lpstr>
      <vt:lpstr>Times New Roman</vt:lpstr>
      <vt:lpstr>Office-tema</vt:lpstr>
      <vt:lpstr>Välkomna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Torbjörn Lundgren</dc:creator>
  <cp:lastModifiedBy>Torbjörn Lundgren</cp:lastModifiedBy>
  <cp:revision>16</cp:revision>
  <dcterms:created xsi:type="dcterms:W3CDTF">2014-11-04T09:46:50Z</dcterms:created>
  <dcterms:modified xsi:type="dcterms:W3CDTF">2024-07-25T14:02:30Z</dcterms:modified>
</cp:coreProperties>
</file>